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8288000" cy="10287000"/>
  <p:notesSz cx="6858000" cy="9144000"/>
  <p:embeddedFontLst>
    <p:embeddedFont>
      <p:font typeface="Cormorant Garamond Bold Italics" charset="1" panose="00000800000000000000"/>
      <p:regular r:id="rId73"/>
    </p:embeddedFont>
    <p:embeddedFont>
      <p:font typeface="Quicksand" charset="1" panose="00000000000000000000"/>
      <p:regular r:id="rId74"/>
    </p:embeddedFont>
    <p:embeddedFont>
      <p:font typeface="Quicksand Bold" charset="1" panose="00000000000000000000"/>
      <p:regular r:id="rId75"/>
    </p:embeddedFont>
    <p:embeddedFont>
      <p:font typeface="Atkinson Hyperlegible" charset="1" panose="00000000000000000000"/>
      <p:regular r:id="rId76"/>
    </p:embeddedFont>
    <p:embeddedFont>
      <p:font typeface="Arimo Bold" charset="1" panose="020B0704020202020204"/>
      <p:regular r:id="rId77"/>
    </p:embeddedFont>
    <p:embeddedFont>
      <p:font typeface="Arimo" charset="1" panose="020B0604020202020204"/>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1.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5.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7.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8.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685673" y="3316542"/>
            <a:ext cx="15866067" cy="4977526"/>
          </a:xfrm>
          <a:prstGeom prst="rect">
            <a:avLst/>
          </a:prstGeom>
        </p:spPr>
        <p:txBody>
          <a:bodyPr anchor="t" rtlCol="false" tIns="0" lIns="0" bIns="0" rIns="0">
            <a:spAutoFit/>
          </a:bodyPr>
          <a:lstStyle/>
          <a:p>
            <a:pPr algn="ctr">
              <a:lnSpc>
                <a:spcPts val="13698"/>
              </a:lnSpc>
            </a:pPr>
            <a:r>
              <a:rPr lang="en-US" b="true" sz="9784" i="true">
                <a:solidFill>
                  <a:srgbClr val="0F4662"/>
                </a:solidFill>
                <a:latin typeface="Cormorant Garamond Bold Italics"/>
                <a:ea typeface="Cormorant Garamond Bold Italics"/>
                <a:cs typeface="Cormorant Garamond Bold Italics"/>
                <a:sym typeface="Cormorant Garamond Bold Italics"/>
              </a:rPr>
              <a:t>Online Examination </a:t>
            </a:r>
          </a:p>
          <a:p>
            <a:pPr algn="ctr">
              <a:lnSpc>
                <a:spcPts val="13698"/>
              </a:lnSpc>
            </a:pPr>
            <a:r>
              <a:rPr lang="en-US" b="true" sz="9784" i="true">
                <a:solidFill>
                  <a:srgbClr val="0F4662"/>
                </a:solidFill>
                <a:latin typeface="Cormorant Garamond Bold Italics"/>
                <a:ea typeface="Cormorant Garamond Bold Italics"/>
                <a:cs typeface="Cormorant Garamond Bold Italics"/>
                <a:sym typeface="Cormorant Garamond Bold Italics"/>
              </a:rPr>
              <a:t>System</a:t>
            </a:r>
          </a:p>
          <a:p>
            <a:pPr algn="ctr" marL="0" indent="0" lvl="0">
              <a:lnSpc>
                <a:spcPts val="12328"/>
              </a:lnSpc>
              <a:spcBef>
                <a:spcPct val="0"/>
              </a:spcBef>
            </a:pP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649752" y="7032069"/>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6 JUL, 2025</a:t>
            </a:r>
          </a:p>
        </p:txBody>
      </p:sp>
      <p:sp>
        <p:nvSpPr>
          <p:cNvPr name="TextBox 7" id="7"/>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group 1</a:t>
            </a:r>
          </a:p>
        </p:txBody>
      </p:sp>
      <p:sp>
        <p:nvSpPr>
          <p:cNvPr name="Freeform 8" id="8"/>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5042550" y="8167567"/>
            <a:ext cx="3245450" cy="2181466"/>
            <a:chOff x="0" y="0"/>
            <a:chExt cx="5796118" cy="3895926"/>
          </a:xfrm>
        </p:grpSpPr>
        <p:sp>
          <p:nvSpPr>
            <p:cNvPr name="Freeform 10" id="10"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sp>
        <p:nvSpPr>
          <p:cNvPr name="TextBox 2" id="2"/>
          <p:cNvSpPr txBox="true"/>
          <p:nvPr/>
        </p:nvSpPr>
        <p:spPr>
          <a:xfrm rot="0">
            <a:off x="3192603" y="4523531"/>
            <a:ext cx="10553921" cy="1116114"/>
          </a:xfrm>
          <a:prstGeom prst="rect">
            <a:avLst/>
          </a:prstGeom>
        </p:spPr>
        <p:txBody>
          <a:bodyPr anchor="t" rtlCol="false" tIns="0" lIns="0" bIns="0" rIns="0">
            <a:spAutoFit/>
          </a:bodyPr>
          <a:lstStyle/>
          <a:p>
            <a:pPr algn="l" marL="0" indent="0" lvl="0">
              <a:lnSpc>
                <a:spcPts val="9157"/>
              </a:lnSpc>
              <a:spcBef>
                <a:spcPct val="0"/>
              </a:spcBef>
            </a:pPr>
            <a:r>
              <a:rPr lang="en-US" b="true" sz="6540" i="true">
                <a:solidFill>
                  <a:srgbClr val="0F4662"/>
                </a:solidFill>
                <a:latin typeface="Cormorant Garamond Bold Italics"/>
                <a:ea typeface="Cormorant Garamond Bold Italics"/>
                <a:cs typeface="Cormorant Garamond Bold Italics"/>
                <a:sym typeface="Cormorant Garamond Bold Italics"/>
              </a:rPr>
              <a:t>Get Data</a:t>
            </a:r>
          </a:p>
        </p:txBody>
      </p:sp>
      <p:grpSp>
        <p:nvGrpSpPr>
          <p:cNvPr name="Group 3" id="3"/>
          <p:cNvGrpSpPr/>
          <p:nvPr/>
        </p:nvGrpSpPr>
        <p:grpSpPr>
          <a:xfrm rot="0">
            <a:off x="15098286" y="8263536"/>
            <a:ext cx="3199239" cy="2150405"/>
            <a:chOff x="0" y="0"/>
            <a:chExt cx="5796118" cy="3895926"/>
          </a:xfrm>
        </p:grpSpPr>
        <p:sp>
          <p:nvSpPr>
            <p:cNvPr name="Freeform 4" id="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AutoShape 5" id="5"/>
          <p:cNvSpPr/>
          <p:nvPr/>
        </p:nvSpPr>
        <p:spPr>
          <a:xfrm>
            <a:off x="1527051" y="6141574"/>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8019291" y="6141574"/>
            <a:ext cx="6492240" cy="0"/>
          </a:xfrm>
          <a:prstGeom prst="line">
            <a:avLst/>
          </a:prstGeom>
          <a:ln cap="flat" w="76200">
            <a:solidFill>
              <a:srgbClr val="0F4662"/>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91963" y="2300683"/>
            <a:ext cx="16567337" cy="6270059"/>
            <a:chOff x="0" y="0"/>
            <a:chExt cx="4363414" cy="1651374"/>
          </a:xfrm>
        </p:grpSpPr>
        <p:sp>
          <p:nvSpPr>
            <p:cNvPr name="Freeform 3" id="3"/>
            <p:cNvSpPr/>
            <p:nvPr/>
          </p:nvSpPr>
          <p:spPr>
            <a:xfrm flipH="false" flipV="false" rot="0">
              <a:off x="0" y="0"/>
              <a:ext cx="4363414" cy="1651374"/>
            </a:xfrm>
            <a:custGeom>
              <a:avLst/>
              <a:gdLst/>
              <a:ahLst/>
              <a:cxnLst/>
              <a:rect r="r" b="b" t="t" l="l"/>
              <a:pathLst>
                <a:path h="1651374" w="4363414">
                  <a:moveTo>
                    <a:pt x="23832" y="0"/>
                  </a:moveTo>
                  <a:lnTo>
                    <a:pt x="4339582" y="0"/>
                  </a:lnTo>
                  <a:cubicBezTo>
                    <a:pt x="4345902" y="0"/>
                    <a:pt x="4351964" y="2511"/>
                    <a:pt x="4356434" y="6980"/>
                  </a:cubicBezTo>
                  <a:cubicBezTo>
                    <a:pt x="4360903" y="11450"/>
                    <a:pt x="4363414" y="17512"/>
                    <a:pt x="4363414" y="23832"/>
                  </a:cubicBezTo>
                  <a:lnTo>
                    <a:pt x="4363414" y="1627541"/>
                  </a:lnTo>
                  <a:cubicBezTo>
                    <a:pt x="4363414" y="1633862"/>
                    <a:pt x="4360903" y="1639924"/>
                    <a:pt x="4356434" y="1644393"/>
                  </a:cubicBezTo>
                  <a:cubicBezTo>
                    <a:pt x="4351964" y="1648863"/>
                    <a:pt x="4345902" y="1651374"/>
                    <a:pt x="4339582" y="1651374"/>
                  </a:cubicBezTo>
                  <a:lnTo>
                    <a:pt x="23832" y="1651374"/>
                  </a:lnTo>
                  <a:cubicBezTo>
                    <a:pt x="10670" y="1651374"/>
                    <a:pt x="0" y="1640704"/>
                    <a:pt x="0" y="1627541"/>
                  </a:cubicBezTo>
                  <a:lnTo>
                    <a:pt x="0" y="23832"/>
                  </a:lnTo>
                  <a:cubicBezTo>
                    <a:pt x="0" y="10670"/>
                    <a:pt x="10670" y="0"/>
                    <a:pt x="23832" y="0"/>
                  </a:cubicBezTo>
                  <a:close/>
                </a:path>
              </a:pathLst>
            </a:custGeom>
            <a:solidFill>
              <a:srgbClr val="DBE5EA"/>
            </a:solidFill>
          </p:spPr>
        </p:sp>
        <p:sp>
          <p:nvSpPr>
            <p:cNvPr name="TextBox 4" id="4"/>
            <p:cNvSpPr txBox="true"/>
            <p:nvPr/>
          </p:nvSpPr>
          <p:spPr>
            <a:xfrm>
              <a:off x="0" y="-123825"/>
              <a:ext cx="4363414" cy="1775199"/>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860331" y="914400"/>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Generation</a:t>
            </a:r>
          </a:p>
        </p:txBody>
      </p:sp>
      <p:sp>
        <p:nvSpPr>
          <p:cNvPr name="TextBox 6" id="6"/>
          <p:cNvSpPr txBox="true"/>
          <p:nvPr/>
        </p:nvSpPr>
        <p:spPr>
          <a:xfrm rot="0">
            <a:off x="1028700" y="5329131"/>
            <a:ext cx="16425399" cy="2016126"/>
          </a:xfrm>
          <a:prstGeom prst="rect">
            <a:avLst/>
          </a:prstGeom>
        </p:spPr>
        <p:txBody>
          <a:bodyPr anchor="t" rtlCol="false" tIns="0" lIns="0" bIns="0" rIns="0">
            <a:spAutoFit/>
          </a:bodyPr>
          <a:lstStyle/>
          <a:p>
            <a:pPr algn="l">
              <a:lnSpc>
                <a:spcPts val="5439"/>
              </a:lnSpc>
            </a:pPr>
            <a:r>
              <a:rPr lang="en-US" sz="3199">
                <a:solidFill>
                  <a:srgbClr val="0F4662"/>
                </a:solidFill>
                <a:latin typeface="Quicksand"/>
                <a:ea typeface="Quicksand"/>
                <a:cs typeface="Quicksand"/>
                <a:sym typeface="Quicksand"/>
              </a:rPr>
              <a:t>We have generated a dataset contains 13 tables related to Educational and academic data, also we have managed the Data to fit our business model, also we have worked to Enhance the relatioships between the data tables</a:t>
            </a:r>
          </a:p>
        </p:txBody>
      </p:sp>
      <p:sp>
        <p:nvSpPr>
          <p:cNvPr name="TextBox 7" id="7"/>
          <p:cNvSpPr txBox="true"/>
          <p:nvPr/>
        </p:nvSpPr>
        <p:spPr>
          <a:xfrm rot="0">
            <a:off x="1028700" y="3466664"/>
            <a:ext cx="7043785" cy="497840"/>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0F4662"/>
                </a:solidFill>
                <a:latin typeface="Quicksand Bold"/>
                <a:ea typeface="Quicksand Bold"/>
                <a:cs typeface="Quicksand Bold"/>
                <a:sym typeface="Quicksand Bold"/>
              </a:rPr>
              <a:t>Tools used: Python library (Faker Lib)</a:t>
            </a:r>
          </a:p>
        </p:txBody>
      </p:sp>
      <p:sp>
        <p:nvSpPr>
          <p:cNvPr name="AutoShape 8" id="8"/>
          <p:cNvSpPr/>
          <p:nvPr/>
        </p:nvSpPr>
        <p:spPr>
          <a:xfrm flipV="true">
            <a:off x="13668132" y="5181599"/>
            <a:ext cx="4629079" cy="38100"/>
          </a:xfrm>
          <a:prstGeom prst="line">
            <a:avLst/>
          </a:prstGeom>
          <a:ln cap="flat" w="76200">
            <a:solidFill>
              <a:srgbClr val="0F4662"/>
            </a:solidFill>
            <a:prstDash val="solid"/>
            <a:headEnd type="none" len="sm" w="sm"/>
            <a:tailEnd type="none" len="sm" w="sm"/>
          </a:ln>
        </p:spPr>
      </p:sp>
      <p:grpSp>
        <p:nvGrpSpPr>
          <p:cNvPr name="Group 9" id="9"/>
          <p:cNvGrpSpPr/>
          <p:nvPr/>
        </p:nvGrpSpPr>
        <p:grpSpPr>
          <a:xfrm rot="0">
            <a:off x="15759706" y="8570742"/>
            <a:ext cx="2537819" cy="1705823"/>
            <a:chOff x="0" y="0"/>
            <a:chExt cx="5796118" cy="3895926"/>
          </a:xfrm>
        </p:grpSpPr>
        <p:sp>
          <p:nvSpPr>
            <p:cNvPr name="Freeform 10" id="10"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11" id="11"/>
          <p:cNvSpPr/>
          <p:nvPr/>
        </p:nvSpPr>
        <p:spPr>
          <a:xfrm flipH="false" flipV="false" rot="0">
            <a:off x="14940306" y="2790060"/>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487118" y="914400"/>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 Generation</a:t>
            </a:r>
          </a:p>
        </p:txBody>
      </p:sp>
      <p:sp>
        <p:nvSpPr>
          <p:cNvPr name="AutoShape 3" id="3"/>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10767060" y="1514158"/>
            <a:ext cx="6492240" cy="0"/>
          </a:xfrm>
          <a:prstGeom prst="line">
            <a:avLst/>
          </a:prstGeom>
          <a:ln cap="flat" w="76200">
            <a:solidFill>
              <a:srgbClr val="0F4662"/>
            </a:solidFill>
            <a:prstDash val="solid"/>
            <a:headEnd type="none" len="sm" w="sm"/>
            <a:tailEnd type="none" len="sm" w="sm"/>
          </a:ln>
        </p:spPr>
      </p:sp>
      <p:graphicFrame>
        <p:nvGraphicFramePr>
          <p:cNvPr name="Table 5" id="5"/>
          <p:cNvGraphicFramePr>
            <a:graphicFrameLocks noGrp="true"/>
          </p:cNvGraphicFramePr>
          <p:nvPr/>
        </p:nvGraphicFramePr>
        <p:xfrm>
          <a:off x="1910225" y="2751927"/>
          <a:ext cx="13388168" cy="5751825"/>
        </p:xfrm>
        <a:graphic>
          <a:graphicData uri="http://schemas.openxmlformats.org/drawingml/2006/table">
            <a:tbl>
              <a:tblPr/>
              <a:tblGrid>
                <a:gridCol w="6253898"/>
                <a:gridCol w="7134270"/>
              </a:tblGrid>
              <a:tr h="886333">
                <a:tc>
                  <a:txBody>
                    <a:bodyPr anchor="t" rtlCol="false"/>
                    <a:lstStyle/>
                    <a:p>
                      <a:pPr algn="ctr">
                        <a:lnSpc>
                          <a:spcPts val="3240"/>
                        </a:lnSpc>
                        <a:defRPr/>
                      </a:pPr>
                      <a:r>
                        <a:rPr lang="en-US" sz="2700" b="true">
                          <a:solidFill>
                            <a:srgbClr val="FFFFFF"/>
                          </a:solidFill>
                          <a:latin typeface="Arimo Bold"/>
                          <a:ea typeface="Arimo Bold"/>
                          <a:cs typeface="Arimo Bold"/>
                          <a:sym typeface="Arimo Bold"/>
                        </a:rPr>
                        <a:t>Class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994A0"/>
                    </a:solidFill>
                  </a:tcPr>
                </a:tc>
                <a:tc>
                  <a:txBody>
                    <a:bodyPr anchor="t" rtlCol="false"/>
                    <a:lstStyle/>
                    <a:p>
                      <a:pPr algn="ctr">
                        <a:lnSpc>
                          <a:spcPts val="3240"/>
                        </a:lnSpc>
                        <a:defRPr/>
                      </a:pPr>
                      <a:r>
                        <a:rPr lang="en-US" sz="2700" b="true">
                          <a:solidFill>
                            <a:srgbClr val="FFFFFF"/>
                          </a:solidFill>
                          <a:latin typeface="Arimo Bold"/>
                          <a:ea typeface="Arimo Bold"/>
                          <a:cs typeface="Arimo Bold"/>
                          <a:sym typeface="Arimo Bold"/>
                        </a:rPr>
                        <a:t>Value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994A0"/>
                    </a:solidFill>
                  </a:tcPr>
                </a:tc>
              </a:tr>
              <a:tr h="886333">
                <a:tc>
                  <a:txBody>
                    <a:bodyPr anchor="t" rtlCol="false"/>
                    <a:lstStyle/>
                    <a:p>
                      <a:pPr algn="ctr">
                        <a:lnSpc>
                          <a:spcPts val="3240"/>
                        </a:lnSpc>
                        <a:defRPr/>
                      </a:pPr>
                      <a:r>
                        <a:rPr lang="en-US" sz="2700">
                          <a:solidFill>
                            <a:srgbClr val="000000"/>
                          </a:solidFill>
                          <a:latin typeface="Arimo"/>
                          <a:ea typeface="Arimo"/>
                          <a:cs typeface="Arimo"/>
                          <a:sym typeface="Arimo"/>
                        </a:rPr>
                        <a:t>Number of students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ctr">
                        <a:lnSpc>
                          <a:spcPts val="3240"/>
                        </a:lnSpc>
                        <a:defRPr/>
                      </a:pPr>
                      <a:r>
                        <a:rPr lang="en-US" sz="2700">
                          <a:solidFill>
                            <a:srgbClr val="000000"/>
                          </a:solidFill>
                          <a:latin typeface="Arimo"/>
                          <a:ea typeface="Arimo"/>
                          <a:cs typeface="Arimo"/>
                          <a:sym typeface="Arimo"/>
                        </a:rPr>
                        <a:t>1000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r h="886333">
                <a:tc>
                  <a:txBody>
                    <a:bodyPr anchor="t" rtlCol="false"/>
                    <a:lstStyle/>
                    <a:p>
                      <a:pPr algn="ctr">
                        <a:lnSpc>
                          <a:spcPts val="3240"/>
                        </a:lnSpc>
                        <a:defRPr/>
                      </a:pPr>
                      <a:r>
                        <a:rPr lang="en-US" sz="2700">
                          <a:solidFill>
                            <a:srgbClr val="000000"/>
                          </a:solidFill>
                          <a:latin typeface="Arimo"/>
                          <a:ea typeface="Arimo"/>
                          <a:cs typeface="Arimo"/>
                          <a:sym typeface="Arimo"/>
                        </a:rPr>
                        <a:t>Number of instructors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ctr">
                        <a:lnSpc>
                          <a:spcPts val="3240"/>
                        </a:lnSpc>
                        <a:defRPr/>
                      </a:pPr>
                      <a:r>
                        <a:rPr lang="en-US" sz="2700">
                          <a:solidFill>
                            <a:srgbClr val="000000"/>
                          </a:solidFill>
                          <a:latin typeface="Arimo"/>
                          <a:ea typeface="Arimo"/>
                          <a:cs typeface="Arimo"/>
                          <a:sym typeface="Arimo"/>
                        </a:rPr>
                        <a:t>12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r>
              <a:tr h="886333">
                <a:tc>
                  <a:txBody>
                    <a:bodyPr anchor="t" rtlCol="false"/>
                    <a:lstStyle/>
                    <a:p>
                      <a:pPr algn="ctr">
                        <a:lnSpc>
                          <a:spcPts val="3240"/>
                        </a:lnSpc>
                        <a:defRPr/>
                      </a:pPr>
                      <a:r>
                        <a:rPr lang="en-US" sz="2700">
                          <a:solidFill>
                            <a:srgbClr val="000000"/>
                          </a:solidFill>
                          <a:latin typeface="Arimo"/>
                          <a:ea typeface="Arimo"/>
                          <a:cs typeface="Arimo"/>
                          <a:sym typeface="Arimo"/>
                        </a:rPr>
                        <a:t>Number of courses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ctr">
                        <a:lnSpc>
                          <a:spcPts val="3240"/>
                        </a:lnSpc>
                        <a:defRPr/>
                      </a:pPr>
                      <a:r>
                        <a:rPr lang="en-US" sz="2700">
                          <a:solidFill>
                            <a:srgbClr val="000000"/>
                          </a:solidFill>
                          <a:latin typeface="Arimo"/>
                          <a:ea typeface="Arimo"/>
                          <a:cs typeface="Arimo"/>
                          <a:sym typeface="Arimo"/>
                        </a:rPr>
                        <a:t>12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r h="886333">
                <a:tc>
                  <a:txBody>
                    <a:bodyPr anchor="t" rtlCol="false"/>
                    <a:lstStyle/>
                    <a:p>
                      <a:pPr algn="ctr">
                        <a:lnSpc>
                          <a:spcPts val="3240"/>
                        </a:lnSpc>
                        <a:defRPr/>
                      </a:pPr>
                      <a:r>
                        <a:rPr lang="en-US" sz="2700">
                          <a:solidFill>
                            <a:srgbClr val="000000"/>
                          </a:solidFill>
                          <a:latin typeface="Arimo"/>
                          <a:ea typeface="Arimo"/>
                          <a:cs typeface="Arimo"/>
                          <a:sym typeface="Arimo"/>
                        </a:rPr>
                        <a:t>Number of exams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ctr">
                        <a:lnSpc>
                          <a:spcPts val="3240"/>
                        </a:lnSpc>
                        <a:defRPr/>
                      </a:pPr>
                      <a:r>
                        <a:rPr lang="en-US" sz="2700">
                          <a:solidFill>
                            <a:srgbClr val="000000"/>
                          </a:solidFill>
                          <a:latin typeface="Arimo"/>
                          <a:ea typeface="Arimo"/>
                          <a:cs typeface="Arimo"/>
                          <a:sym typeface="Arimo"/>
                        </a:rPr>
                        <a:t>108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r>
              <a:tr h="1320159">
                <a:tc>
                  <a:txBody>
                    <a:bodyPr anchor="t" rtlCol="false"/>
                    <a:lstStyle/>
                    <a:p>
                      <a:pPr algn="ctr">
                        <a:lnSpc>
                          <a:spcPts val="3240"/>
                        </a:lnSpc>
                        <a:defRPr/>
                      </a:pPr>
                      <a:r>
                        <a:rPr lang="en-US" sz="2700">
                          <a:solidFill>
                            <a:srgbClr val="000000"/>
                          </a:solidFill>
                          <a:latin typeface="Arimo"/>
                          <a:ea typeface="Arimo"/>
                          <a:cs typeface="Arimo"/>
                          <a:sym typeface="Arimo"/>
                        </a:rPr>
                        <a:t>Number Of Questions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ctr">
                        <a:lnSpc>
                          <a:spcPts val="3240"/>
                        </a:lnSpc>
                        <a:defRPr/>
                      </a:pPr>
                      <a:r>
                        <a:rPr lang="en-US" sz="2700">
                          <a:solidFill>
                            <a:srgbClr val="000000"/>
                          </a:solidFill>
                          <a:latin typeface="Arimo"/>
                          <a:ea typeface="Arimo"/>
                          <a:cs typeface="Arimo"/>
                          <a:sym typeface="Arimo"/>
                        </a:rPr>
                        <a:t>259</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bl>
          </a:graphicData>
        </a:graphic>
      </p:graphicFrame>
      <p:grpSp>
        <p:nvGrpSpPr>
          <p:cNvPr name="Group 6" id="6"/>
          <p:cNvGrpSpPr/>
          <p:nvPr/>
        </p:nvGrpSpPr>
        <p:grpSpPr>
          <a:xfrm rot="0">
            <a:off x="15634995" y="8503753"/>
            <a:ext cx="2653005" cy="1783247"/>
            <a:chOff x="0" y="0"/>
            <a:chExt cx="5796118" cy="3895926"/>
          </a:xfrm>
        </p:grpSpPr>
        <p:sp>
          <p:nvSpPr>
            <p:cNvPr name="Freeform 7" id="7"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5581689" y="8447190"/>
            <a:ext cx="2737156" cy="1839810"/>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197261" y="2212617"/>
            <a:ext cx="14876133" cy="7519223"/>
          </a:xfrm>
          <a:custGeom>
            <a:avLst/>
            <a:gdLst/>
            <a:ahLst/>
            <a:cxnLst/>
            <a:rect r="r" b="b" t="t" l="l"/>
            <a:pathLst>
              <a:path h="7519223" w="14876133">
                <a:moveTo>
                  <a:pt x="0" y="0"/>
                </a:moveTo>
                <a:lnTo>
                  <a:pt x="14876134" y="0"/>
                </a:lnTo>
                <a:lnTo>
                  <a:pt x="14876134" y="7519223"/>
                </a:lnTo>
                <a:lnTo>
                  <a:pt x="0" y="7519223"/>
                </a:lnTo>
                <a:lnTo>
                  <a:pt x="0" y="0"/>
                </a:lnTo>
                <a:close/>
              </a:path>
            </a:pathLst>
          </a:custGeom>
          <a:blipFill>
            <a:blip r:embed="rId3"/>
            <a:stretch>
              <a:fillRect l="0" t="-7845" r="0" b="-2203"/>
            </a:stretch>
          </a:blipFill>
        </p:spPr>
      </p:sp>
      <p:sp>
        <p:nvSpPr>
          <p:cNvPr name="TextBox 5" id="5"/>
          <p:cNvSpPr txBox="true"/>
          <p:nvPr/>
        </p:nvSpPr>
        <p:spPr>
          <a:xfrm rot="0">
            <a:off x="431695" y="914400"/>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15667128" y="8525351"/>
            <a:ext cx="2620872" cy="1761649"/>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241657" y="1672671"/>
            <a:ext cx="14922252" cy="7797358"/>
          </a:xfrm>
          <a:custGeom>
            <a:avLst/>
            <a:gdLst/>
            <a:ahLst/>
            <a:cxnLst/>
            <a:rect r="r" b="b" t="t" l="l"/>
            <a:pathLst>
              <a:path h="7797358" w="14922252">
                <a:moveTo>
                  <a:pt x="0" y="0"/>
                </a:moveTo>
                <a:lnTo>
                  <a:pt x="14922252" y="0"/>
                </a:lnTo>
                <a:lnTo>
                  <a:pt x="14922252" y="7797358"/>
                </a:lnTo>
                <a:lnTo>
                  <a:pt x="0" y="7797358"/>
                </a:lnTo>
                <a:lnTo>
                  <a:pt x="0" y="0"/>
                </a:lnTo>
                <a:close/>
              </a:path>
            </a:pathLst>
          </a:custGeom>
          <a:blipFill>
            <a:blip r:embed="rId3"/>
            <a:stretch>
              <a:fillRect l="-855" t="0" r="-1405" b="-1317"/>
            </a:stretch>
          </a:blipFill>
        </p:spPr>
      </p:sp>
      <p:sp>
        <p:nvSpPr>
          <p:cNvPr name="TextBox 5" id="5"/>
          <p:cNvSpPr txBox="true"/>
          <p:nvPr/>
        </p:nvSpPr>
        <p:spPr>
          <a:xfrm rot="0">
            <a:off x="558051" y="2394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Mapping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60331" y="2136792"/>
            <a:ext cx="16567337" cy="6270059"/>
            <a:chOff x="0" y="0"/>
            <a:chExt cx="4363414" cy="1651374"/>
          </a:xfrm>
        </p:grpSpPr>
        <p:sp>
          <p:nvSpPr>
            <p:cNvPr name="Freeform 3" id="3"/>
            <p:cNvSpPr/>
            <p:nvPr/>
          </p:nvSpPr>
          <p:spPr>
            <a:xfrm flipH="false" flipV="false" rot="0">
              <a:off x="0" y="0"/>
              <a:ext cx="4363414" cy="1651374"/>
            </a:xfrm>
            <a:custGeom>
              <a:avLst/>
              <a:gdLst/>
              <a:ahLst/>
              <a:cxnLst/>
              <a:rect r="r" b="b" t="t" l="l"/>
              <a:pathLst>
                <a:path h="1651374" w="4363414">
                  <a:moveTo>
                    <a:pt x="23832" y="0"/>
                  </a:moveTo>
                  <a:lnTo>
                    <a:pt x="4339582" y="0"/>
                  </a:lnTo>
                  <a:cubicBezTo>
                    <a:pt x="4345902" y="0"/>
                    <a:pt x="4351964" y="2511"/>
                    <a:pt x="4356434" y="6980"/>
                  </a:cubicBezTo>
                  <a:cubicBezTo>
                    <a:pt x="4360903" y="11450"/>
                    <a:pt x="4363414" y="17512"/>
                    <a:pt x="4363414" y="23832"/>
                  </a:cubicBezTo>
                  <a:lnTo>
                    <a:pt x="4363414" y="1627541"/>
                  </a:lnTo>
                  <a:cubicBezTo>
                    <a:pt x="4363414" y="1633862"/>
                    <a:pt x="4360903" y="1639924"/>
                    <a:pt x="4356434" y="1644393"/>
                  </a:cubicBezTo>
                  <a:cubicBezTo>
                    <a:pt x="4351964" y="1648863"/>
                    <a:pt x="4345902" y="1651374"/>
                    <a:pt x="4339582" y="1651374"/>
                  </a:cubicBezTo>
                  <a:lnTo>
                    <a:pt x="23832" y="1651374"/>
                  </a:lnTo>
                  <a:cubicBezTo>
                    <a:pt x="10670" y="1651374"/>
                    <a:pt x="0" y="1640704"/>
                    <a:pt x="0" y="1627541"/>
                  </a:cubicBezTo>
                  <a:lnTo>
                    <a:pt x="0" y="23832"/>
                  </a:lnTo>
                  <a:cubicBezTo>
                    <a:pt x="0" y="10670"/>
                    <a:pt x="10670" y="0"/>
                    <a:pt x="23832" y="0"/>
                  </a:cubicBezTo>
                  <a:close/>
                </a:path>
              </a:pathLst>
            </a:custGeom>
            <a:solidFill>
              <a:srgbClr val="DBE5EA"/>
            </a:solidFill>
          </p:spPr>
        </p:sp>
        <p:sp>
          <p:nvSpPr>
            <p:cNvPr name="TextBox 4" id="4"/>
            <p:cNvSpPr txBox="true"/>
            <p:nvPr/>
          </p:nvSpPr>
          <p:spPr>
            <a:xfrm>
              <a:off x="0" y="-123825"/>
              <a:ext cx="4363414" cy="1775199"/>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19175" y="632103"/>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Stored procedures</a:t>
            </a:r>
          </a:p>
        </p:txBody>
      </p:sp>
      <p:sp>
        <p:nvSpPr>
          <p:cNvPr name="TextBox 6" id="6"/>
          <p:cNvSpPr txBox="true"/>
          <p:nvPr/>
        </p:nvSpPr>
        <p:spPr>
          <a:xfrm rot="0">
            <a:off x="1126099" y="3025774"/>
            <a:ext cx="15537568" cy="4073526"/>
          </a:xfrm>
          <a:prstGeom prst="rect">
            <a:avLst/>
          </a:prstGeom>
        </p:spPr>
        <p:txBody>
          <a:bodyPr anchor="t" rtlCol="false" tIns="0" lIns="0" bIns="0" rIns="0">
            <a:spAutoFit/>
          </a:bodyPr>
          <a:lstStyle/>
          <a:p>
            <a:pPr algn="l">
              <a:lnSpc>
                <a:spcPts val="5439"/>
              </a:lnSpc>
            </a:pPr>
            <a:r>
              <a:rPr lang="en-US" sz="3199">
                <a:solidFill>
                  <a:srgbClr val="0F4662"/>
                </a:solidFill>
                <a:latin typeface="Quicksand"/>
                <a:ea typeface="Quicksand"/>
                <a:cs typeface="Quicksand"/>
                <a:sym typeface="Quicksand"/>
              </a:rPr>
              <a:t>We have created a 50 stored procedures for inserting, updating</a:t>
            </a:r>
          </a:p>
          <a:p>
            <a:pPr algn="l">
              <a:lnSpc>
                <a:spcPts val="5439"/>
              </a:lnSpc>
            </a:pPr>
            <a:r>
              <a:rPr lang="en-US" sz="3199">
                <a:solidFill>
                  <a:srgbClr val="0F4662"/>
                </a:solidFill>
                <a:latin typeface="Quicksand"/>
                <a:ea typeface="Quicksand"/>
                <a:cs typeface="Quicksand"/>
                <a:sym typeface="Quicksand"/>
              </a:rPr>
              <a:t> Delete and other operations on any tables.</a:t>
            </a:r>
          </a:p>
          <a:p>
            <a:pPr algn="l">
              <a:lnSpc>
                <a:spcPts val="5439"/>
              </a:lnSpc>
            </a:pPr>
            <a:r>
              <a:rPr lang="en-US" sz="3199">
                <a:solidFill>
                  <a:srgbClr val="0F4662"/>
                </a:solidFill>
                <a:latin typeface="Quicksand"/>
                <a:ea typeface="Quicksand"/>
                <a:cs typeface="Quicksand"/>
                <a:sym typeface="Quicksand"/>
              </a:rPr>
              <a:t>Creating stored procedures for exam generation, answers,</a:t>
            </a:r>
          </a:p>
          <a:p>
            <a:pPr algn="l">
              <a:lnSpc>
                <a:spcPts val="5439"/>
              </a:lnSpc>
            </a:pPr>
            <a:r>
              <a:rPr lang="en-US" sz="3199">
                <a:solidFill>
                  <a:srgbClr val="0F4662"/>
                </a:solidFill>
                <a:latin typeface="Quicksand"/>
                <a:ea typeface="Quicksand"/>
                <a:cs typeface="Quicksand"/>
                <a:sym typeface="Quicksand"/>
              </a:rPr>
              <a:t> And exam correction.</a:t>
            </a:r>
          </a:p>
          <a:p>
            <a:pPr algn="l">
              <a:lnSpc>
                <a:spcPts val="5439"/>
              </a:lnSpc>
            </a:pPr>
            <a:r>
              <a:rPr lang="en-US" sz="3199">
                <a:solidFill>
                  <a:srgbClr val="0F4662"/>
                </a:solidFill>
                <a:latin typeface="Quicksand"/>
                <a:ea typeface="Quicksand"/>
                <a:cs typeface="Quicksand"/>
                <a:sym typeface="Quicksand"/>
              </a:rPr>
              <a:t>We creating Store Procedures for reproting and other tasks</a:t>
            </a:r>
          </a:p>
          <a:p>
            <a:pPr algn="l">
              <a:lnSpc>
                <a:spcPts val="5439"/>
              </a:lnSpc>
            </a:pPr>
          </a:p>
        </p:txBody>
      </p:sp>
      <p:sp>
        <p:nvSpPr>
          <p:cNvPr name="AutoShape 7" id="7"/>
          <p:cNvSpPr/>
          <p:nvPr/>
        </p:nvSpPr>
        <p:spPr>
          <a:xfrm>
            <a:off x="14364562" y="5872703"/>
            <a:ext cx="3923438" cy="0"/>
          </a:xfrm>
          <a:prstGeom prst="line">
            <a:avLst/>
          </a:prstGeom>
          <a:ln cap="flat" w="76200">
            <a:solidFill>
              <a:srgbClr val="0F4662"/>
            </a:solidFill>
            <a:prstDash val="solid"/>
            <a:headEnd type="none" len="sm" w="sm"/>
            <a:tailEnd type="none" len="sm" w="sm"/>
          </a:ln>
        </p:spPr>
      </p:sp>
      <p:grpSp>
        <p:nvGrpSpPr>
          <p:cNvPr name="Group 8" id="8"/>
          <p:cNvGrpSpPr/>
          <p:nvPr/>
        </p:nvGrpSpPr>
        <p:grpSpPr>
          <a:xfrm rot="0">
            <a:off x="15490831" y="8406851"/>
            <a:ext cx="2797169" cy="1880149"/>
            <a:chOff x="0" y="0"/>
            <a:chExt cx="5796118" cy="3895926"/>
          </a:xfrm>
        </p:grpSpPr>
        <p:sp>
          <p:nvSpPr>
            <p:cNvPr name="Freeform 9" id="9"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10" id="10"/>
          <p:cNvSpPr/>
          <p:nvPr/>
        </p:nvSpPr>
        <p:spPr>
          <a:xfrm flipH="false" flipV="false" rot="0">
            <a:off x="15105210" y="3523814"/>
            <a:ext cx="2348889" cy="2348889"/>
          </a:xfrm>
          <a:custGeom>
            <a:avLst/>
            <a:gdLst/>
            <a:ahLst/>
            <a:cxnLst/>
            <a:rect r="r" b="b" t="t" l="l"/>
            <a:pathLst>
              <a:path h="2348889" w="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834627" y="724867"/>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Stored procedures</a:t>
            </a:r>
          </a:p>
        </p:txBody>
      </p:sp>
      <p:sp>
        <p:nvSpPr>
          <p:cNvPr name="AutoShape 3" id="3"/>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10767060" y="1514158"/>
            <a:ext cx="6492240" cy="0"/>
          </a:xfrm>
          <a:prstGeom prst="line">
            <a:avLst/>
          </a:prstGeom>
          <a:ln cap="flat" w="76200">
            <a:solidFill>
              <a:srgbClr val="0F4662"/>
            </a:solidFill>
            <a:prstDash val="solid"/>
            <a:headEnd type="none" len="sm" w="sm"/>
            <a:tailEnd type="none" len="sm" w="sm"/>
          </a:ln>
        </p:spPr>
      </p:sp>
      <p:grpSp>
        <p:nvGrpSpPr>
          <p:cNvPr name="Group 5" id="5"/>
          <p:cNvGrpSpPr/>
          <p:nvPr/>
        </p:nvGrpSpPr>
        <p:grpSpPr>
          <a:xfrm rot="0">
            <a:off x="15493419" y="8408591"/>
            <a:ext cx="2794581" cy="1878409"/>
            <a:chOff x="0" y="0"/>
            <a:chExt cx="5796118" cy="3895926"/>
          </a:xfrm>
        </p:grpSpPr>
        <p:sp>
          <p:nvSpPr>
            <p:cNvPr name="Freeform 6" id="6"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graphicFrame>
        <p:nvGraphicFramePr>
          <p:cNvPr name="Table 7" id="7"/>
          <p:cNvGraphicFramePr>
            <a:graphicFrameLocks noGrp="true"/>
          </p:cNvGraphicFramePr>
          <p:nvPr/>
        </p:nvGraphicFramePr>
        <p:xfrm>
          <a:off x="834627" y="2283798"/>
          <a:ext cx="16007798" cy="6367942"/>
        </p:xfrm>
        <a:graphic>
          <a:graphicData uri="http://schemas.openxmlformats.org/drawingml/2006/table">
            <a:tbl>
              <a:tblPr/>
              <a:tblGrid>
                <a:gridCol w="5457712"/>
                <a:gridCol w="10550085"/>
              </a:tblGrid>
              <a:tr h="746463">
                <a:tc>
                  <a:txBody>
                    <a:bodyPr anchor="t" rtlCol="false"/>
                    <a:lstStyle/>
                    <a:p>
                      <a:pPr algn="l">
                        <a:lnSpc>
                          <a:spcPts val="3240"/>
                        </a:lnSpc>
                        <a:defRPr/>
                      </a:pPr>
                      <a:r>
                        <a:rPr lang="en-US" sz="2700" b="true">
                          <a:solidFill>
                            <a:srgbClr val="FFFFFF"/>
                          </a:solidFill>
                          <a:latin typeface="Arimo Bold"/>
                          <a:ea typeface="Arimo Bold"/>
                          <a:cs typeface="Arimo Bold"/>
                          <a:sym typeface="Arimo Bold"/>
                        </a:rPr>
                        <a:t>Stored procedures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994A0"/>
                    </a:solidFill>
                  </a:tcPr>
                </a:tc>
                <a:tc>
                  <a:txBody>
                    <a:bodyPr anchor="t" rtlCol="false"/>
                    <a:lstStyle/>
                    <a:p>
                      <a:pPr algn="l">
                        <a:lnSpc>
                          <a:spcPts val="3240"/>
                        </a:lnSpc>
                        <a:defRPr/>
                      </a:pPr>
                      <a:r>
                        <a:rPr lang="en-US" sz="2700" b="true">
                          <a:solidFill>
                            <a:srgbClr val="FFFFFF"/>
                          </a:solidFill>
                          <a:latin typeface="Arimo Bold"/>
                          <a:ea typeface="Arimo Bold"/>
                          <a:cs typeface="Arimo Bold"/>
                          <a:sym typeface="Arimo Bold"/>
                        </a:rPr>
                        <a:t>description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7994A0"/>
                    </a:solidFill>
                  </a:tcPr>
                </a:tc>
              </a:tr>
              <a:tr h="674293">
                <a:tc>
                  <a:txBody>
                    <a:bodyPr anchor="t" rtlCol="false"/>
                    <a:lstStyle/>
                    <a:p>
                      <a:pPr algn="l">
                        <a:lnSpc>
                          <a:spcPts val="2520"/>
                        </a:lnSpc>
                        <a:defRPr/>
                      </a:pPr>
                      <a:r>
                        <a:rPr lang="en-US" sz="2100">
                          <a:solidFill>
                            <a:srgbClr val="000000"/>
                          </a:solidFill>
                          <a:latin typeface="Arimo"/>
                          <a:ea typeface="Arimo"/>
                          <a:cs typeface="Arimo"/>
                          <a:sym typeface="Arimo"/>
                        </a:rPr>
                        <a:t>Students By Department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l">
                        <a:lnSpc>
                          <a:spcPts val="2520"/>
                        </a:lnSpc>
                        <a:defRPr/>
                      </a:pPr>
                      <a:r>
                        <a:rPr lang="en-US" sz="2100">
                          <a:solidFill>
                            <a:srgbClr val="000000"/>
                          </a:solidFill>
                          <a:latin typeface="Arimo"/>
                          <a:ea typeface="Arimo"/>
                          <a:cs typeface="Arimo"/>
                          <a:sym typeface="Arimo"/>
                        </a:rPr>
                        <a:t>Retrieves student details by department num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r h="848795">
                <a:tc>
                  <a:txBody>
                    <a:bodyPr anchor="t" rtlCol="false"/>
                    <a:lstStyle/>
                    <a:p>
                      <a:pPr algn="l">
                        <a:lnSpc>
                          <a:spcPts val="2520"/>
                        </a:lnSpc>
                        <a:defRPr/>
                      </a:pPr>
                      <a:r>
                        <a:rPr lang="en-US" sz="2100">
                          <a:solidFill>
                            <a:srgbClr val="000000"/>
                          </a:solidFill>
                          <a:latin typeface="Arimo"/>
                          <a:ea typeface="Arimo"/>
                          <a:cs typeface="Arimo"/>
                          <a:sym typeface="Arimo"/>
                        </a:rPr>
                        <a:t>Student Exam Answers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520"/>
                        </a:lnSpc>
                        <a:defRPr/>
                      </a:pPr>
                      <a:r>
                        <a:rPr lang="en-US" sz="2100">
                          <a:solidFill>
                            <a:srgbClr val="000000"/>
                          </a:solidFill>
                          <a:latin typeface="Arimo"/>
                          <a:ea typeface="Arimo"/>
                          <a:cs typeface="Arimo"/>
                          <a:sym typeface="Arimo"/>
                        </a:rPr>
                        <a:t>Displays a student’s exam grades and percentage by student ID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674293">
                <a:tc>
                  <a:txBody>
                    <a:bodyPr anchor="t" rtlCol="false"/>
                    <a:lstStyle/>
                    <a:p>
                      <a:pPr algn="l">
                        <a:lnSpc>
                          <a:spcPts val="2520"/>
                        </a:lnSpc>
                        <a:defRPr/>
                      </a:pPr>
                      <a:r>
                        <a:rPr lang="en-US" sz="2100">
                          <a:solidFill>
                            <a:srgbClr val="000000"/>
                          </a:solidFill>
                          <a:latin typeface="Arimo"/>
                          <a:ea typeface="Arimo"/>
                          <a:cs typeface="Arimo"/>
                          <a:sym typeface="Arimo"/>
                        </a:rPr>
                        <a:t>Exam Questions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l">
                        <a:lnSpc>
                          <a:spcPts val="2520"/>
                        </a:lnSpc>
                        <a:defRPr/>
                      </a:pPr>
                      <a:r>
                        <a:rPr lang="en-US" sz="2100">
                          <a:solidFill>
                            <a:srgbClr val="000000"/>
                          </a:solidFill>
                          <a:latin typeface="Arimo"/>
                          <a:ea typeface="Arimo"/>
                          <a:cs typeface="Arimo"/>
                          <a:sym typeface="Arimo"/>
                        </a:rPr>
                        <a:t>Fetches all questions and details for a given exam ID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r h="1016627">
                <a:tc>
                  <a:txBody>
                    <a:bodyPr anchor="t" rtlCol="false"/>
                    <a:lstStyle/>
                    <a:p>
                      <a:pPr algn="l">
                        <a:lnSpc>
                          <a:spcPts val="2520"/>
                        </a:lnSpc>
                        <a:defRPr/>
                      </a:pPr>
                      <a:r>
                        <a:rPr lang="en-US" sz="2100">
                          <a:solidFill>
                            <a:srgbClr val="000000"/>
                          </a:solidFill>
                          <a:latin typeface="Arimo"/>
                          <a:ea typeface="Arimo"/>
                          <a:cs typeface="Arimo"/>
                          <a:sym typeface="Arimo"/>
                        </a:rPr>
                        <a:t>Course Name and Student Counts by Ins id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520"/>
                        </a:lnSpc>
                        <a:defRPr/>
                      </a:pPr>
                      <a:r>
                        <a:rPr lang="en-US" sz="2100">
                          <a:solidFill>
                            <a:srgbClr val="000000"/>
                          </a:solidFill>
                          <a:latin typeface="Arimo"/>
                          <a:ea typeface="Arimo"/>
                          <a:cs typeface="Arimo"/>
                          <a:sym typeface="Arimo"/>
                        </a:rPr>
                        <a:t>takes an instructor ID, returns course names and student counts for their courses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1358960">
                <a:tc>
                  <a:txBody>
                    <a:bodyPr anchor="t" rtlCol="false"/>
                    <a:lstStyle/>
                    <a:p>
                      <a:pPr algn="l">
                        <a:lnSpc>
                          <a:spcPts val="2520"/>
                        </a:lnSpc>
                        <a:defRPr/>
                      </a:pPr>
                      <a:r>
                        <a:rPr lang="en-US" sz="2100">
                          <a:solidFill>
                            <a:srgbClr val="000000"/>
                          </a:solidFill>
                          <a:latin typeface="Arimo"/>
                          <a:ea typeface="Arimo"/>
                          <a:cs typeface="Arimo"/>
                          <a:sym typeface="Arimo"/>
                        </a:rPr>
                        <a:t>Student Grades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c>
                  <a:txBody>
                    <a:bodyPr anchor="t" rtlCol="false"/>
                    <a:lstStyle/>
                    <a:p>
                      <a:pPr algn="l">
                        <a:lnSpc>
                          <a:spcPts val="2520"/>
                        </a:lnSpc>
                        <a:defRPr/>
                      </a:pPr>
                      <a:r>
                        <a:rPr lang="en-US" sz="2100">
                          <a:solidFill>
                            <a:srgbClr val="000000"/>
                          </a:solidFill>
                          <a:latin typeface="Arimo"/>
                          <a:ea typeface="Arimo"/>
                          <a:cs typeface="Arimo"/>
                          <a:sym typeface="Arimo"/>
                        </a:rPr>
                        <a:t>takes a student ID and returns the exam ID, course name, student score, total score, and percentage for each exam taken, or an error if the student ID is invalid.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BE5EA"/>
                    </a:solidFill>
                  </a:tcPr>
                </a:tc>
              </a:tr>
              <a:tr h="1048511">
                <a:tc>
                  <a:txBody>
                    <a:bodyPr anchor="t" rtlCol="false"/>
                    <a:lstStyle/>
                    <a:p>
                      <a:pPr algn="l">
                        <a:lnSpc>
                          <a:spcPts val="2520"/>
                        </a:lnSpc>
                        <a:defRPr/>
                      </a:pPr>
                      <a:r>
                        <a:rPr lang="en-US" sz="2100">
                          <a:solidFill>
                            <a:srgbClr val="000000"/>
                          </a:solidFill>
                          <a:latin typeface="Arimo"/>
                          <a:ea typeface="Arimo"/>
                          <a:cs typeface="Arimo"/>
                          <a:sym typeface="Arimo"/>
                        </a:rPr>
                        <a:t> Topic Name</a:t>
                      </a:r>
                      <a:endParaRPr lang="en-US" sz="1100"/>
                    </a:p>
                    <a:p>
                      <a:pPr algn="l">
                        <a:lnSpc>
                          <a:spcPts val="2520"/>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520"/>
                        </a:lnSpc>
                        <a:defRPr/>
                      </a:pPr>
                      <a:r>
                        <a:rPr lang="en-US" sz="2100">
                          <a:solidFill>
                            <a:srgbClr val="000000"/>
                          </a:solidFill>
                          <a:latin typeface="Arimo"/>
                          <a:ea typeface="Arimo"/>
                          <a:cs typeface="Arimo"/>
                          <a:sym typeface="Arimo"/>
                        </a:rPr>
                        <a:t>takes a course ID and returns the topic ID and topic name for each topic in that course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7505604" y="3948345"/>
            <a:ext cx="782396" cy="6338655"/>
            <a:chOff x="0" y="0"/>
            <a:chExt cx="206063" cy="1669440"/>
          </a:xfrm>
        </p:grpSpPr>
        <p:sp>
          <p:nvSpPr>
            <p:cNvPr name="Freeform 3" id="3"/>
            <p:cNvSpPr/>
            <p:nvPr/>
          </p:nvSpPr>
          <p:spPr>
            <a:xfrm flipH="false" flipV="false" rot="0">
              <a:off x="0" y="0"/>
              <a:ext cx="206063" cy="1669440"/>
            </a:xfrm>
            <a:custGeom>
              <a:avLst/>
              <a:gdLst/>
              <a:ahLst/>
              <a:cxnLst/>
              <a:rect r="r" b="b" t="t" l="l"/>
              <a:pathLst>
                <a:path h="1669440" w="206063">
                  <a:moveTo>
                    <a:pt x="0" y="0"/>
                  </a:moveTo>
                  <a:lnTo>
                    <a:pt x="206063" y="0"/>
                  </a:lnTo>
                  <a:lnTo>
                    <a:pt x="206063" y="1669440"/>
                  </a:lnTo>
                  <a:lnTo>
                    <a:pt x="0" y="1669440"/>
                  </a:lnTo>
                  <a:close/>
                </a:path>
              </a:pathLst>
            </a:custGeom>
            <a:solidFill>
              <a:srgbClr val="7994A0"/>
            </a:solidFill>
          </p:spPr>
        </p:sp>
        <p:sp>
          <p:nvSpPr>
            <p:cNvPr name="TextBox 4" id="4"/>
            <p:cNvSpPr txBox="true"/>
            <p:nvPr/>
          </p:nvSpPr>
          <p:spPr>
            <a:xfrm>
              <a:off x="0" y="-123825"/>
              <a:ext cx="206063" cy="1793265"/>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558886" y="646104"/>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Reports</a:t>
            </a:r>
          </a:p>
        </p:txBody>
      </p:sp>
      <p:sp>
        <p:nvSpPr>
          <p:cNvPr name="TextBox 6" id="6"/>
          <p:cNvSpPr txBox="true"/>
          <p:nvPr/>
        </p:nvSpPr>
        <p:spPr>
          <a:xfrm rot="0">
            <a:off x="558886" y="3126043"/>
            <a:ext cx="16043708" cy="6132257"/>
          </a:xfrm>
          <a:prstGeom prst="rect">
            <a:avLst/>
          </a:prstGeom>
        </p:spPr>
        <p:txBody>
          <a:bodyPr anchor="t" rtlCol="false" tIns="0" lIns="0" bIns="0" rIns="0">
            <a:spAutoFit/>
          </a:bodyPr>
          <a:lstStyle/>
          <a:p>
            <a:pPr algn="l" marL="686351" indent="-343176" lvl="1">
              <a:lnSpc>
                <a:spcPts val="5404"/>
              </a:lnSpc>
              <a:buFont typeface="Arial"/>
              <a:buChar char="•"/>
            </a:pPr>
            <a:r>
              <a:rPr lang="en-US" sz="3179">
                <a:solidFill>
                  <a:srgbClr val="0F4662"/>
                </a:solidFill>
                <a:latin typeface="Quicksand"/>
                <a:ea typeface="Quicksand"/>
                <a:cs typeface="Quicksand"/>
                <a:sym typeface="Quicksand"/>
              </a:rPr>
              <a:t>Reprot providing student details based on Specified Department number parameter.</a:t>
            </a:r>
          </a:p>
          <a:p>
            <a:pPr algn="l" marL="686351" indent="-343176" lvl="1">
              <a:lnSpc>
                <a:spcPts val="5404"/>
              </a:lnSpc>
              <a:buFont typeface="Arial"/>
              <a:buChar char="•"/>
            </a:pPr>
            <a:r>
              <a:rPr lang="en-US" sz="3179">
                <a:solidFill>
                  <a:srgbClr val="0F4662"/>
                </a:solidFill>
                <a:latin typeface="Quicksand"/>
                <a:ea typeface="Quicksand"/>
                <a:cs typeface="Quicksand"/>
                <a:sym typeface="Quicksand"/>
              </a:rPr>
              <a:t>Report displaying the grades of a student across all courses, given the student id.</a:t>
            </a:r>
          </a:p>
          <a:p>
            <a:pPr algn="l" marL="686351" indent="-343176" lvl="1">
              <a:lnSpc>
                <a:spcPts val="5404"/>
              </a:lnSpc>
              <a:buFont typeface="Arial"/>
              <a:buChar char="•"/>
            </a:pPr>
            <a:r>
              <a:rPr lang="en-US" sz="3179">
                <a:solidFill>
                  <a:srgbClr val="0F4662"/>
                </a:solidFill>
                <a:latin typeface="Quicksand"/>
                <a:ea typeface="Quicksand"/>
                <a:cs typeface="Quicksand"/>
                <a:sym typeface="Quicksand"/>
              </a:rPr>
              <a:t>Report List of courses given by instrucotrs along with the number of students enrolled to each courses, Iden</a:t>
            </a:r>
            <a:r>
              <a:rPr lang="en-US" sz="3179">
                <a:solidFill>
                  <a:srgbClr val="0F4662"/>
                </a:solidFill>
                <a:latin typeface="Quicksand"/>
                <a:ea typeface="Quicksand"/>
                <a:cs typeface="Quicksand"/>
                <a:sym typeface="Quicksand"/>
              </a:rPr>
              <a:t>tified by Instructor id</a:t>
            </a:r>
          </a:p>
          <a:p>
            <a:pPr algn="l" marL="686351" indent="-343176" lvl="1">
              <a:lnSpc>
                <a:spcPts val="5404"/>
              </a:lnSpc>
              <a:buFont typeface="Arial"/>
              <a:buChar char="•"/>
            </a:pPr>
            <a:r>
              <a:rPr lang="en-US" sz="3179">
                <a:solidFill>
                  <a:srgbClr val="0F4662"/>
                </a:solidFill>
                <a:latin typeface="Quicksand"/>
                <a:ea typeface="Quicksand"/>
                <a:cs typeface="Quicksand"/>
                <a:sym typeface="Quicksand"/>
              </a:rPr>
              <a:t>Detailed Report Displaying Topic Names Associated with Each Course ID.</a:t>
            </a:r>
          </a:p>
          <a:p>
            <a:pPr algn="l" marL="686351" indent="-343176" lvl="1">
              <a:lnSpc>
                <a:spcPts val="5404"/>
              </a:lnSpc>
              <a:buFont typeface="Arial"/>
              <a:buChar char="•"/>
            </a:pPr>
            <a:r>
              <a:rPr lang="en-US" sz="3179">
                <a:solidFill>
                  <a:srgbClr val="0F4662"/>
                </a:solidFill>
                <a:latin typeface="Quicksand"/>
                <a:ea typeface="Quicksand"/>
                <a:cs typeface="Quicksand"/>
                <a:sym typeface="Quicksand"/>
              </a:rPr>
              <a:t>Report Listing All Question Texts Associated with Each Exam ID.</a:t>
            </a:r>
          </a:p>
          <a:p>
            <a:pPr algn="l" marL="686351" indent="-343176" lvl="1">
              <a:lnSpc>
                <a:spcPts val="5404"/>
              </a:lnSpc>
              <a:buFont typeface="Arial"/>
              <a:buChar char="•"/>
            </a:pPr>
            <a:r>
              <a:rPr lang="en-US" sz="3179">
                <a:solidFill>
                  <a:srgbClr val="0F4662"/>
                </a:solidFill>
                <a:latin typeface="Quicksand"/>
                <a:ea typeface="Quicksand"/>
                <a:cs typeface="Quicksand"/>
                <a:sym typeface="Quicksand"/>
              </a:rPr>
              <a:t>Report that displays Question id, Question Text, Correct answer, given exam id, student id.</a:t>
            </a:r>
          </a:p>
        </p:txBody>
      </p:sp>
      <p:sp>
        <p:nvSpPr>
          <p:cNvPr name="TextBox 7" id="7"/>
          <p:cNvSpPr txBox="true"/>
          <p:nvPr/>
        </p:nvSpPr>
        <p:spPr>
          <a:xfrm rot="0">
            <a:off x="558886" y="2245634"/>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We utilize SSRS to generate the following reports: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sp>
        <p:nvSpPr>
          <p:cNvPr name="TextBox 2" id="2"/>
          <p:cNvSpPr txBox="true"/>
          <p:nvPr/>
        </p:nvSpPr>
        <p:spPr>
          <a:xfrm rot="0">
            <a:off x="1978726" y="2570124"/>
            <a:ext cx="10553921" cy="1116114"/>
          </a:xfrm>
          <a:prstGeom prst="rect">
            <a:avLst/>
          </a:prstGeom>
        </p:spPr>
        <p:txBody>
          <a:bodyPr anchor="t" rtlCol="false" tIns="0" lIns="0" bIns="0" rIns="0">
            <a:spAutoFit/>
          </a:bodyPr>
          <a:lstStyle/>
          <a:p>
            <a:pPr algn="l" marL="0" indent="0" lvl="0">
              <a:lnSpc>
                <a:spcPts val="9157"/>
              </a:lnSpc>
              <a:spcBef>
                <a:spcPct val="0"/>
              </a:spcBef>
            </a:pPr>
            <a:r>
              <a:rPr lang="en-US" b="true" sz="6540" i="true">
                <a:solidFill>
                  <a:srgbClr val="0F4662"/>
                </a:solidFill>
                <a:latin typeface="Cormorant Garamond Bold Italics"/>
                <a:ea typeface="Cormorant Garamond Bold Italics"/>
                <a:cs typeface="Cormorant Garamond Bold Italics"/>
                <a:sym typeface="Cormorant Garamond Bold Italics"/>
              </a:rPr>
              <a:t>Reports </a:t>
            </a:r>
          </a:p>
        </p:txBody>
      </p:sp>
      <p:grpSp>
        <p:nvGrpSpPr>
          <p:cNvPr name="Group 3" id="3"/>
          <p:cNvGrpSpPr/>
          <p:nvPr/>
        </p:nvGrpSpPr>
        <p:grpSpPr>
          <a:xfrm rot="0">
            <a:off x="15636846" y="8328218"/>
            <a:ext cx="2651154" cy="1782003"/>
            <a:chOff x="0" y="0"/>
            <a:chExt cx="5796118" cy="3895926"/>
          </a:xfrm>
        </p:grpSpPr>
        <p:sp>
          <p:nvSpPr>
            <p:cNvPr name="Freeform 4" id="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AutoShape 5" id="5"/>
          <p:cNvSpPr/>
          <p:nvPr/>
        </p:nvSpPr>
        <p:spPr>
          <a:xfrm>
            <a:off x="1527051" y="4208166"/>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8019291" y="4208166"/>
            <a:ext cx="6492240" cy="0"/>
          </a:xfrm>
          <a:prstGeom prst="line">
            <a:avLst/>
          </a:prstGeom>
          <a:ln cap="flat" w="76200">
            <a:solidFill>
              <a:srgbClr val="0F4662"/>
            </a:solidFill>
            <a:prstDash val="solid"/>
            <a:headEnd type="none" len="sm" w="sm"/>
            <a:tailEnd type="triangle" len="med" w="lg"/>
          </a:ln>
        </p:spPr>
      </p:sp>
      <p:pic>
        <p:nvPicPr>
          <p:cNvPr name="Picture 7" id="7"/>
          <p:cNvPicPr>
            <a:picLocks noChangeAspect="true"/>
          </p:cNvPicPr>
          <p:nvPr/>
        </p:nvPicPr>
        <p:blipFill>
          <a:blip r:embed="rId3"/>
          <a:stretch>
            <a:fillRect/>
          </a:stretch>
        </p:blipFill>
        <p:spPr>
          <a:xfrm rot="0">
            <a:off x="196377" y="4021613"/>
            <a:ext cx="15968088" cy="7596061"/>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0365" y="0"/>
            <a:ext cx="18328731" cy="10287000"/>
          </a:xfrm>
          <a:custGeom>
            <a:avLst/>
            <a:gdLst/>
            <a:ahLst/>
            <a:cxnLst/>
            <a:rect r="r" b="b" t="t" l="l"/>
            <a:pathLst>
              <a:path h="10287000" w="18328731">
                <a:moveTo>
                  <a:pt x="0" y="0"/>
                </a:moveTo>
                <a:lnTo>
                  <a:pt x="18328730" y="0"/>
                </a:lnTo>
                <a:lnTo>
                  <a:pt x="18328730" y="10287000"/>
                </a:lnTo>
                <a:lnTo>
                  <a:pt x="0" y="10287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1088538" y="1357630"/>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6" id="6"/>
          <p:cNvSpPr txBox="true"/>
          <p:nvPr/>
        </p:nvSpPr>
        <p:spPr>
          <a:xfrm rot="0">
            <a:off x="6635340" y="4652645"/>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Rosana Hossam</a:t>
            </a:r>
          </a:p>
        </p:txBody>
      </p:sp>
      <p:sp>
        <p:nvSpPr>
          <p:cNvPr name="TextBox 7" id="7"/>
          <p:cNvSpPr txBox="true"/>
          <p:nvPr/>
        </p:nvSpPr>
        <p:spPr>
          <a:xfrm rot="0">
            <a:off x="1028700" y="4652645"/>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Hajer Emad</a:t>
            </a:r>
          </a:p>
        </p:txBody>
      </p:sp>
      <p:sp>
        <p:nvSpPr>
          <p:cNvPr name="AutoShape 8" id="8"/>
          <p:cNvSpPr/>
          <p:nvPr/>
        </p:nvSpPr>
        <p:spPr>
          <a:xfrm>
            <a:off x="5897880" y="8842330"/>
            <a:ext cx="6492240" cy="0"/>
          </a:xfrm>
          <a:prstGeom prst="line">
            <a:avLst/>
          </a:prstGeom>
          <a:ln cap="flat" w="76200">
            <a:solidFill>
              <a:srgbClr val="0F4662"/>
            </a:solidFill>
            <a:prstDash val="solid"/>
            <a:headEnd type="none" len="sm" w="sm"/>
            <a:tailEnd type="none" len="sm" w="sm"/>
          </a:ln>
        </p:spPr>
      </p:sp>
      <p:sp>
        <p:nvSpPr>
          <p:cNvPr name="Freeform 9" id="9"/>
          <p:cNvSpPr/>
          <p:nvPr/>
        </p:nvSpPr>
        <p:spPr>
          <a:xfrm flipH="false" flipV="false" rot="0">
            <a:off x="8554680" y="9461455"/>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965426" y="4652645"/>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Radwa Mohamed</a:t>
            </a:r>
          </a:p>
        </p:txBody>
      </p:sp>
      <p:sp>
        <p:nvSpPr>
          <p:cNvPr name="TextBox 11" id="11"/>
          <p:cNvSpPr txBox="true"/>
          <p:nvPr/>
        </p:nvSpPr>
        <p:spPr>
          <a:xfrm rot="0">
            <a:off x="3126704" y="6695100"/>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Mohamed Shaban</a:t>
            </a:r>
          </a:p>
        </p:txBody>
      </p:sp>
      <p:sp>
        <p:nvSpPr>
          <p:cNvPr name="TextBox 12" id="12"/>
          <p:cNvSpPr txBox="true"/>
          <p:nvPr/>
        </p:nvSpPr>
        <p:spPr>
          <a:xfrm rot="0">
            <a:off x="9144000" y="6695100"/>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Abdallah Foad</a:t>
            </a:r>
          </a:p>
        </p:txBody>
      </p:sp>
      <p:grpSp>
        <p:nvGrpSpPr>
          <p:cNvPr name="Group 13" id="13"/>
          <p:cNvGrpSpPr/>
          <p:nvPr/>
        </p:nvGrpSpPr>
        <p:grpSpPr>
          <a:xfrm rot="0">
            <a:off x="15159538" y="8184169"/>
            <a:ext cx="3128462" cy="2102831"/>
            <a:chOff x="0" y="0"/>
            <a:chExt cx="5796118" cy="3895926"/>
          </a:xfrm>
        </p:grpSpPr>
        <p:sp>
          <p:nvSpPr>
            <p:cNvPr name="Freeform 14" id="1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183" y="11430"/>
            <a:ext cx="18308365" cy="10275570"/>
          </a:xfrm>
          <a:custGeom>
            <a:avLst/>
            <a:gdLst/>
            <a:ahLst/>
            <a:cxnLst/>
            <a:rect r="r" b="b" t="t" l="l"/>
            <a:pathLst>
              <a:path h="10275570" w="18308365">
                <a:moveTo>
                  <a:pt x="0" y="0"/>
                </a:moveTo>
                <a:lnTo>
                  <a:pt x="18308366" y="0"/>
                </a:lnTo>
                <a:lnTo>
                  <a:pt x="18308366" y="10275570"/>
                </a:lnTo>
                <a:lnTo>
                  <a:pt x="0" y="1027557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9800" y="0"/>
            <a:ext cx="18247450" cy="10287000"/>
          </a:xfrm>
          <a:custGeom>
            <a:avLst/>
            <a:gdLst/>
            <a:ahLst/>
            <a:cxnLst/>
            <a:rect r="r" b="b" t="t" l="l"/>
            <a:pathLst>
              <a:path h="10287000" w="18247450">
                <a:moveTo>
                  <a:pt x="0" y="0"/>
                </a:moveTo>
                <a:lnTo>
                  <a:pt x="18247450" y="0"/>
                </a:lnTo>
                <a:lnTo>
                  <a:pt x="18247450" y="10287000"/>
                </a:lnTo>
                <a:lnTo>
                  <a:pt x="0" y="1028700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0275" y="-11430"/>
            <a:ext cx="18267725" cy="10298430"/>
          </a:xfrm>
          <a:custGeom>
            <a:avLst/>
            <a:gdLst/>
            <a:ahLst/>
            <a:cxnLst/>
            <a:rect r="r" b="b" t="t" l="l"/>
            <a:pathLst>
              <a:path h="10298430" w="18267725">
                <a:moveTo>
                  <a:pt x="0" y="0"/>
                </a:moveTo>
                <a:lnTo>
                  <a:pt x="18267725" y="0"/>
                </a:lnTo>
                <a:lnTo>
                  <a:pt x="18267725" y="10298430"/>
                </a:lnTo>
                <a:lnTo>
                  <a:pt x="0" y="1029843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85881"/>
          </a:xfrm>
          <a:custGeom>
            <a:avLst/>
            <a:gdLst/>
            <a:ahLst/>
            <a:cxnLst/>
            <a:rect r="r" b="b" t="t" l="l"/>
            <a:pathLst>
              <a:path h="10385881" w="18288000">
                <a:moveTo>
                  <a:pt x="0" y="0"/>
                </a:moveTo>
                <a:lnTo>
                  <a:pt x="18288000" y="0"/>
                </a:lnTo>
                <a:lnTo>
                  <a:pt x="18288000" y="10385881"/>
                </a:lnTo>
                <a:lnTo>
                  <a:pt x="0" y="10385881"/>
                </a:lnTo>
                <a:lnTo>
                  <a:pt x="0" y="0"/>
                </a:lnTo>
                <a:close/>
              </a:path>
            </a:pathLst>
          </a:custGeom>
          <a:blipFill>
            <a:blip r:embed="rId2"/>
            <a:stretch>
              <a:fillRect l="0" t="-952"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71748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grpSp>
        <p:nvGrpSpPr>
          <p:cNvPr name="Group 5" id="5"/>
          <p:cNvGrpSpPr>
            <a:grpSpLocks noChangeAspect="true"/>
          </p:cNvGrpSpPr>
          <p:nvPr/>
        </p:nvGrpSpPr>
        <p:grpSpPr>
          <a:xfrm rot="0">
            <a:off x="9779405" y="2549328"/>
            <a:ext cx="7876152" cy="7542073"/>
            <a:chOff x="0" y="0"/>
            <a:chExt cx="6419136" cy="6146858"/>
          </a:xfrm>
        </p:grpSpPr>
        <p:sp>
          <p:nvSpPr>
            <p:cNvPr name="Freeform 6" id="6"/>
            <p:cNvSpPr/>
            <p:nvPr/>
          </p:nvSpPr>
          <p:spPr>
            <a:xfrm flipH="false" flipV="false" rot="0">
              <a:off x="0" y="0"/>
              <a:ext cx="6419088" cy="6146800"/>
            </a:xfrm>
            <a:custGeom>
              <a:avLst/>
              <a:gdLst/>
              <a:ahLst/>
              <a:cxnLst/>
              <a:rect r="r" b="b" t="t" l="l"/>
              <a:pathLst>
                <a:path h="6146800" w="6419088">
                  <a:moveTo>
                    <a:pt x="0" y="0"/>
                  </a:moveTo>
                  <a:lnTo>
                    <a:pt x="6419088" y="0"/>
                  </a:lnTo>
                  <a:lnTo>
                    <a:pt x="6419088" y="6146800"/>
                  </a:lnTo>
                  <a:lnTo>
                    <a:pt x="0" y="6146800"/>
                  </a:lnTo>
                  <a:lnTo>
                    <a:pt x="0" y="0"/>
                  </a:lnTo>
                  <a:close/>
                </a:path>
              </a:pathLst>
            </a:custGeom>
            <a:blipFill>
              <a:blip r:embed="rId2"/>
              <a:stretch>
                <a:fillRect l="-36268" t="0" r="-36268" b="0"/>
              </a:stretch>
            </a:blipFill>
          </p:spPr>
        </p:sp>
      </p:grpSp>
      <p:sp>
        <p:nvSpPr>
          <p:cNvPr name="TextBox 7" id="7"/>
          <p:cNvSpPr txBox="true"/>
          <p:nvPr/>
        </p:nvSpPr>
        <p:spPr>
          <a:xfrm rot="0">
            <a:off x="626052" y="428942"/>
            <a:ext cx="7081337"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Power BI Dashboards </a:t>
            </a:r>
          </a:p>
        </p:txBody>
      </p:sp>
      <p:sp>
        <p:nvSpPr>
          <p:cNvPr name="TextBox 8" id="8"/>
          <p:cNvSpPr txBox="true"/>
          <p:nvPr/>
        </p:nvSpPr>
        <p:spPr>
          <a:xfrm rot="0">
            <a:off x="1028700" y="3142965"/>
            <a:ext cx="8006188" cy="6596676"/>
          </a:xfrm>
          <a:prstGeom prst="rect">
            <a:avLst/>
          </a:prstGeom>
        </p:spPr>
        <p:txBody>
          <a:bodyPr anchor="t" rtlCol="false" tIns="0" lIns="0" bIns="0" rIns="0">
            <a:spAutoFit/>
          </a:bodyPr>
          <a:lstStyle/>
          <a:p>
            <a:pPr algn="l" marL="672601" indent="-336300" lvl="1">
              <a:lnSpc>
                <a:spcPts val="5296"/>
              </a:lnSpc>
              <a:buFont typeface="Arial"/>
              <a:buChar char="•"/>
            </a:pPr>
            <a:r>
              <a:rPr lang="en-US" sz="3115">
                <a:solidFill>
                  <a:srgbClr val="0F4662"/>
                </a:solidFill>
                <a:latin typeface="Quicksand"/>
                <a:ea typeface="Quicksand"/>
                <a:cs typeface="Quicksand"/>
                <a:sym typeface="Quicksand"/>
              </a:rPr>
              <a:t>Students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Instructors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Academic Structure</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Assessments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Certificates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Freelancing</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Hiring and Companies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Success factors</a:t>
            </a:r>
          </a:p>
          <a:p>
            <a:pPr algn="l" marL="672601" indent="-336300" lvl="1">
              <a:lnSpc>
                <a:spcPts val="5296"/>
              </a:lnSpc>
              <a:buFont typeface="Arial"/>
              <a:buChar char="•"/>
            </a:pPr>
            <a:r>
              <a:rPr lang="en-US" sz="3115">
                <a:solidFill>
                  <a:srgbClr val="0F4662"/>
                </a:solidFill>
                <a:latin typeface="Quicksand"/>
                <a:ea typeface="Quicksand"/>
                <a:cs typeface="Quicksand"/>
                <a:sym typeface="Quicksand"/>
              </a:rPr>
              <a:t>Predictive Insights</a:t>
            </a:r>
          </a:p>
          <a:p>
            <a:pPr algn="l" marL="0" indent="0" lvl="0">
              <a:lnSpc>
                <a:spcPts val="5126"/>
              </a:lnSpc>
            </a:pPr>
          </a:p>
        </p:txBody>
      </p:sp>
      <p:sp>
        <p:nvSpPr>
          <p:cNvPr name="TextBox 9" id="9"/>
          <p:cNvSpPr txBox="true"/>
          <p:nvPr/>
        </p:nvSpPr>
        <p:spPr>
          <a:xfrm rot="0">
            <a:off x="2300264" y="1754248"/>
            <a:ext cx="9582222" cy="497840"/>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0F4662"/>
                </a:solidFill>
                <a:latin typeface="Quicksand Bold"/>
                <a:ea typeface="Quicksand Bold"/>
                <a:cs typeface="Quicksand Bold"/>
                <a:sym typeface="Quicksand Bold"/>
              </a:rPr>
              <a:t>We have created power Bi reports for specific topics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246071" y="1818158"/>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Dashboards Overview</a:t>
            </a:r>
          </a:p>
        </p:txBody>
      </p:sp>
      <p:sp>
        <p:nvSpPr>
          <p:cNvPr name="TextBox 3" id="3"/>
          <p:cNvSpPr txBox="true"/>
          <p:nvPr/>
        </p:nvSpPr>
        <p:spPr>
          <a:xfrm rot="0">
            <a:off x="1246071" y="4228604"/>
            <a:ext cx="16230600" cy="2505076"/>
          </a:xfrm>
          <a:prstGeom prst="rect">
            <a:avLst/>
          </a:prstGeom>
        </p:spPr>
        <p:txBody>
          <a:bodyPr anchor="t" rtlCol="false" tIns="0" lIns="0" bIns="0" rIns="0">
            <a:spAutoFit/>
          </a:bodyPr>
          <a:lstStyle/>
          <a:p>
            <a:pPr algn="l" marL="0" indent="0" lvl="0">
              <a:lnSpc>
                <a:spcPts val="5099"/>
              </a:lnSpc>
            </a:pPr>
            <a:r>
              <a:rPr lang="en-US" sz="2999">
                <a:solidFill>
                  <a:srgbClr val="0F4662"/>
                </a:solidFill>
                <a:latin typeface="Quicksand"/>
                <a:ea typeface="Quicksand"/>
                <a:cs typeface="Quicksand"/>
                <a:sym typeface="Quicksand"/>
              </a:rPr>
              <a:t>We have created a set of power bi reports to serve our platform and to analyze the performance for students, instructors, exams, departments, also we provided a prediction reports to predict the percentage of succeeded students and its performance in each course. </a:t>
            </a:r>
          </a:p>
        </p:txBody>
      </p:sp>
      <p:grpSp>
        <p:nvGrpSpPr>
          <p:cNvPr name="Group 4" id="4"/>
          <p:cNvGrpSpPr/>
          <p:nvPr/>
        </p:nvGrpSpPr>
        <p:grpSpPr>
          <a:xfrm rot="0">
            <a:off x="15587945" y="8201786"/>
            <a:ext cx="2700055" cy="1814872"/>
            <a:chOff x="0" y="0"/>
            <a:chExt cx="5796118" cy="3895926"/>
          </a:xfrm>
        </p:grpSpPr>
        <p:sp>
          <p:nvSpPr>
            <p:cNvPr name="Freeform 5" id="5"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sp>
        <p:nvSpPr>
          <p:cNvPr name="TextBox 2" id="2"/>
          <p:cNvSpPr txBox="true"/>
          <p:nvPr/>
        </p:nvSpPr>
        <p:spPr>
          <a:xfrm rot="0">
            <a:off x="1527051" y="2842755"/>
            <a:ext cx="10553921" cy="1116114"/>
          </a:xfrm>
          <a:prstGeom prst="rect">
            <a:avLst/>
          </a:prstGeom>
        </p:spPr>
        <p:txBody>
          <a:bodyPr anchor="t" rtlCol="false" tIns="0" lIns="0" bIns="0" rIns="0">
            <a:spAutoFit/>
          </a:bodyPr>
          <a:lstStyle/>
          <a:p>
            <a:pPr algn="l" marL="0" indent="0" lvl="0">
              <a:lnSpc>
                <a:spcPts val="9157"/>
              </a:lnSpc>
              <a:spcBef>
                <a:spcPct val="0"/>
              </a:spcBef>
            </a:pPr>
            <a:r>
              <a:rPr lang="en-US" b="true" sz="6540" i="true">
                <a:solidFill>
                  <a:srgbClr val="0F4662"/>
                </a:solidFill>
                <a:latin typeface="Cormorant Garamond Bold Italics"/>
                <a:ea typeface="Cormorant Garamond Bold Italics"/>
                <a:cs typeface="Cormorant Garamond Bold Italics"/>
                <a:sym typeface="Cormorant Garamond Bold Italics"/>
              </a:rPr>
              <a:t>Power BI Dashboards </a:t>
            </a:r>
          </a:p>
        </p:txBody>
      </p:sp>
      <p:grpSp>
        <p:nvGrpSpPr>
          <p:cNvPr name="Group 3" id="3"/>
          <p:cNvGrpSpPr/>
          <p:nvPr/>
        </p:nvGrpSpPr>
        <p:grpSpPr>
          <a:xfrm rot="0">
            <a:off x="15460089" y="8386187"/>
            <a:ext cx="2827911" cy="1900813"/>
            <a:chOff x="0" y="0"/>
            <a:chExt cx="5796118" cy="3895926"/>
          </a:xfrm>
        </p:grpSpPr>
        <p:sp>
          <p:nvSpPr>
            <p:cNvPr name="Freeform 4" id="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pic>
        <p:nvPicPr>
          <p:cNvPr name="Picture 5" id="5"/>
          <p:cNvPicPr>
            <a:picLocks noChangeAspect="true"/>
          </p:cNvPicPr>
          <p:nvPr/>
        </p:nvPicPr>
        <p:blipFill>
          <a:blip r:embed="rId3"/>
          <a:stretch>
            <a:fillRect/>
          </a:stretch>
        </p:blipFill>
        <p:spPr>
          <a:xfrm rot="0">
            <a:off x="639652" y="4130204"/>
            <a:ext cx="15855557" cy="7478093"/>
          </a:xfrm>
          <a:prstGeom prst="rect">
            <a:avLst/>
          </a:prstGeom>
        </p:spPr>
      </p:pic>
      <p:sp>
        <p:nvSpPr>
          <p:cNvPr name="AutoShape 6" id="6"/>
          <p:cNvSpPr/>
          <p:nvPr/>
        </p:nvSpPr>
        <p:spPr>
          <a:xfrm>
            <a:off x="1527051" y="4236069"/>
            <a:ext cx="6492240" cy="0"/>
          </a:xfrm>
          <a:prstGeom prst="line">
            <a:avLst/>
          </a:prstGeom>
          <a:ln cap="flat" w="76200">
            <a:solidFill>
              <a:srgbClr val="0F4662"/>
            </a:solidFill>
            <a:prstDash val="solid"/>
            <a:headEnd type="none" len="sm" w="sm"/>
            <a:tailEnd type="none" len="sm" w="sm"/>
          </a:ln>
        </p:spPr>
      </p:sp>
      <p:sp>
        <p:nvSpPr>
          <p:cNvPr name="AutoShape 7" id="7"/>
          <p:cNvSpPr/>
          <p:nvPr/>
        </p:nvSpPr>
        <p:spPr>
          <a:xfrm>
            <a:off x="8019291" y="4236069"/>
            <a:ext cx="6492240" cy="0"/>
          </a:xfrm>
          <a:prstGeom prst="line">
            <a:avLst/>
          </a:prstGeom>
          <a:ln cap="flat" w="76200">
            <a:solidFill>
              <a:srgbClr val="0F4662"/>
            </a:solidFill>
            <a:prstDash val="solid"/>
            <a:headEnd type="none" len="sm" w="sm"/>
            <a:tailEnd type="triangle" len="med" w="lg"/>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2720"/>
          </a:xfrm>
          <a:custGeom>
            <a:avLst/>
            <a:gdLst/>
            <a:ahLst/>
            <a:cxnLst/>
            <a:rect r="r" b="b" t="t" l="l"/>
            <a:pathLst>
              <a:path h="10332720" w="18288000">
                <a:moveTo>
                  <a:pt x="0" y="0"/>
                </a:moveTo>
                <a:lnTo>
                  <a:pt x="18288000" y="0"/>
                </a:lnTo>
                <a:lnTo>
                  <a:pt x="18288000" y="10332720"/>
                </a:lnTo>
                <a:lnTo>
                  <a:pt x="0" y="10332720"/>
                </a:lnTo>
                <a:lnTo>
                  <a:pt x="0" y="0"/>
                </a:lnTo>
                <a:close/>
              </a:path>
            </a:pathLst>
          </a:custGeom>
          <a:blipFill>
            <a:blip r:embed="rId2"/>
            <a:stretch>
              <a:fillRect l="0" t="-221" r="0" b="-221"/>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91440"/>
            <a:ext cx="18288000" cy="10104120"/>
          </a:xfrm>
          <a:custGeom>
            <a:avLst/>
            <a:gdLst/>
            <a:ahLst/>
            <a:cxnLst/>
            <a:rect r="r" b="b" t="t" l="l"/>
            <a:pathLst>
              <a:path h="10104120" w="18288000">
                <a:moveTo>
                  <a:pt x="0" y="0"/>
                </a:moveTo>
                <a:lnTo>
                  <a:pt x="18288000" y="0"/>
                </a:lnTo>
                <a:lnTo>
                  <a:pt x="18288000" y="10104120"/>
                </a:lnTo>
                <a:lnTo>
                  <a:pt x="0" y="1010412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126267" y="0"/>
            <a:ext cx="10161733" cy="10287000"/>
            <a:chOff x="0" y="0"/>
            <a:chExt cx="2676341" cy="2709333"/>
          </a:xfrm>
        </p:grpSpPr>
        <p:sp>
          <p:nvSpPr>
            <p:cNvPr name="Freeform 3" id="3"/>
            <p:cNvSpPr/>
            <p:nvPr/>
          </p:nvSpPr>
          <p:spPr>
            <a:xfrm flipH="false" flipV="false" rot="0">
              <a:off x="0" y="0"/>
              <a:ext cx="2676341" cy="2709333"/>
            </a:xfrm>
            <a:custGeom>
              <a:avLst/>
              <a:gdLst/>
              <a:ahLst/>
              <a:cxnLst/>
              <a:rect r="r" b="b" t="t" l="l"/>
              <a:pathLst>
                <a:path h="2709333" w="2676341">
                  <a:moveTo>
                    <a:pt x="0" y="0"/>
                  </a:moveTo>
                  <a:lnTo>
                    <a:pt x="2676341" y="0"/>
                  </a:lnTo>
                  <a:lnTo>
                    <a:pt x="2676341" y="2709333"/>
                  </a:lnTo>
                  <a:lnTo>
                    <a:pt x="0" y="2709333"/>
                  </a:lnTo>
                  <a:close/>
                </a:path>
              </a:pathLst>
            </a:custGeom>
            <a:solidFill>
              <a:srgbClr val="DBE5EA"/>
            </a:solidFill>
          </p:spPr>
        </p:sp>
        <p:sp>
          <p:nvSpPr>
            <p:cNvPr name="TextBox 4" id="4"/>
            <p:cNvSpPr txBox="true"/>
            <p:nvPr/>
          </p:nvSpPr>
          <p:spPr>
            <a:xfrm>
              <a:off x="0" y="-161925"/>
              <a:ext cx="2676341" cy="2871258"/>
            </a:xfrm>
            <a:prstGeom prst="rect">
              <a:avLst/>
            </a:prstGeom>
          </p:spPr>
          <p:txBody>
            <a:bodyPr anchor="ctr" rtlCol="false" tIns="50800" lIns="50800" bIns="50800" rIns="50800"/>
            <a:lstStyle/>
            <a:p>
              <a:pPr algn="l">
                <a:lnSpc>
                  <a:spcPts val="5439"/>
                </a:lnSpc>
              </a:pP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Introduction</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Project Objectives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System Components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Project phases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Tools used </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Data Generation</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Stored Procedures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Reports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Power BI Dashboards</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Web Application</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Desktop Application</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Problems we have faced</a:t>
              </a:r>
            </a:p>
            <a:p>
              <a:pPr algn="l" marL="690876" indent="-345438" lvl="1">
                <a:lnSpc>
                  <a:spcPts val="5439"/>
                </a:lnSpc>
                <a:buAutoNum type="arabicPeriod" startAt="1"/>
              </a:pPr>
              <a:r>
                <a:rPr lang="en-US" sz="3199">
                  <a:solidFill>
                    <a:srgbClr val="000000"/>
                  </a:solidFill>
                  <a:latin typeface="Quicksand"/>
                  <a:ea typeface="Quicksand"/>
                  <a:cs typeface="Quicksand"/>
                  <a:sym typeface="Quicksand"/>
                </a:rPr>
                <a:t>Conclusions</a:t>
              </a:r>
            </a:p>
          </p:txBody>
        </p:sp>
      </p:grpSp>
      <p:sp>
        <p:nvSpPr>
          <p:cNvPr name="TextBox 5" id="5"/>
          <p:cNvSpPr txBox="true"/>
          <p:nvPr/>
        </p:nvSpPr>
        <p:spPr>
          <a:xfrm rot="0">
            <a:off x="2780566" y="4156795"/>
            <a:ext cx="3135942"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Agenda</a:t>
            </a:r>
          </a:p>
        </p:txBody>
      </p:sp>
      <p:sp>
        <p:nvSpPr>
          <p:cNvPr name="AutoShape 6" id="6"/>
          <p:cNvSpPr/>
          <p:nvPr/>
        </p:nvSpPr>
        <p:spPr>
          <a:xfrm>
            <a:off x="1028700" y="9665323"/>
            <a:ext cx="6492240" cy="0"/>
          </a:xfrm>
          <a:prstGeom prst="line">
            <a:avLst/>
          </a:prstGeom>
          <a:ln cap="flat" w="76200">
            <a:solidFill>
              <a:srgbClr val="0F4662"/>
            </a:solidFill>
            <a:prstDash val="solid"/>
            <a:headEnd type="none" len="sm" w="sm"/>
            <a:tailEnd type="none" len="sm" w="sm"/>
          </a:ln>
        </p:spPr>
      </p:sp>
      <p:sp>
        <p:nvSpPr>
          <p:cNvPr name="AutoShape 7" id="7"/>
          <p:cNvSpPr/>
          <p:nvPr/>
        </p:nvSpPr>
        <p:spPr>
          <a:xfrm>
            <a:off x="9961013" y="581665"/>
            <a:ext cx="6492240" cy="0"/>
          </a:xfrm>
          <a:prstGeom prst="line">
            <a:avLst/>
          </a:prstGeom>
          <a:ln cap="flat" w="76200">
            <a:solidFill>
              <a:srgbClr val="0F4662"/>
            </a:solidFill>
            <a:prstDash val="solid"/>
            <a:headEnd type="none" len="sm" w="sm"/>
            <a:tailEnd type="none" len="sm" w="sm"/>
          </a:ln>
        </p:spPr>
      </p:sp>
      <p:grpSp>
        <p:nvGrpSpPr>
          <p:cNvPr name="Group 8" id="8"/>
          <p:cNvGrpSpPr/>
          <p:nvPr/>
        </p:nvGrpSpPr>
        <p:grpSpPr>
          <a:xfrm rot="0">
            <a:off x="15289916" y="8250702"/>
            <a:ext cx="2998084" cy="2015196"/>
            <a:chOff x="0" y="0"/>
            <a:chExt cx="5796118" cy="3895926"/>
          </a:xfrm>
        </p:grpSpPr>
        <p:sp>
          <p:nvSpPr>
            <p:cNvPr name="Freeform 9" id="9"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18420"/>
          </a:xfrm>
          <a:custGeom>
            <a:avLst/>
            <a:gdLst/>
            <a:ahLst/>
            <a:cxnLst/>
            <a:rect r="r" b="b" t="t" l="l"/>
            <a:pathLst>
              <a:path h="10218420" w="18288000">
                <a:moveTo>
                  <a:pt x="0" y="0"/>
                </a:moveTo>
                <a:lnTo>
                  <a:pt x="18288000" y="0"/>
                </a:lnTo>
                <a:lnTo>
                  <a:pt x="18288000" y="10218420"/>
                </a:lnTo>
                <a:lnTo>
                  <a:pt x="0" y="1021842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22860"/>
            <a:ext cx="18288000" cy="10241280"/>
          </a:xfrm>
          <a:custGeom>
            <a:avLst/>
            <a:gdLst/>
            <a:ahLst/>
            <a:cxnLst/>
            <a:rect r="r" b="b" t="t" l="l"/>
            <a:pathLst>
              <a:path h="10241280" w="18288000">
                <a:moveTo>
                  <a:pt x="0" y="0"/>
                </a:moveTo>
                <a:lnTo>
                  <a:pt x="18288000" y="0"/>
                </a:lnTo>
                <a:lnTo>
                  <a:pt x="18288000" y="10241280"/>
                </a:lnTo>
                <a:lnTo>
                  <a:pt x="0" y="10241280"/>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57150"/>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0821" y="0"/>
            <a:ext cx="18328821" cy="10264140"/>
          </a:xfrm>
          <a:custGeom>
            <a:avLst/>
            <a:gdLst/>
            <a:ahLst/>
            <a:cxnLst/>
            <a:rect r="r" b="b" t="t" l="l"/>
            <a:pathLst>
              <a:path h="10264140" w="18328821">
                <a:moveTo>
                  <a:pt x="0" y="0"/>
                </a:moveTo>
                <a:lnTo>
                  <a:pt x="18328821" y="0"/>
                </a:lnTo>
                <a:lnTo>
                  <a:pt x="18328821" y="10264140"/>
                </a:lnTo>
                <a:lnTo>
                  <a:pt x="0" y="10264140"/>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18420"/>
          </a:xfrm>
          <a:custGeom>
            <a:avLst/>
            <a:gdLst/>
            <a:ahLst/>
            <a:cxnLst/>
            <a:rect r="r" b="b" t="t" l="l"/>
            <a:pathLst>
              <a:path h="10218420" w="18288000">
                <a:moveTo>
                  <a:pt x="0" y="0"/>
                </a:moveTo>
                <a:lnTo>
                  <a:pt x="18288000" y="0"/>
                </a:lnTo>
                <a:lnTo>
                  <a:pt x="18288000" y="10218420"/>
                </a:lnTo>
                <a:lnTo>
                  <a:pt x="0" y="10218420"/>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27444" cy="10321290"/>
          </a:xfrm>
          <a:custGeom>
            <a:avLst/>
            <a:gdLst/>
            <a:ahLst/>
            <a:cxnLst/>
            <a:rect r="r" b="b" t="t" l="l"/>
            <a:pathLst>
              <a:path h="10321290" w="18227444">
                <a:moveTo>
                  <a:pt x="0" y="0"/>
                </a:moveTo>
                <a:lnTo>
                  <a:pt x="18227444" y="0"/>
                </a:lnTo>
                <a:lnTo>
                  <a:pt x="18227444" y="10321290"/>
                </a:lnTo>
                <a:lnTo>
                  <a:pt x="0" y="10321290"/>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0365" y="0"/>
            <a:ext cx="18519496" cy="10394067"/>
          </a:xfrm>
          <a:custGeom>
            <a:avLst/>
            <a:gdLst/>
            <a:ahLst/>
            <a:cxnLst/>
            <a:rect r="r" b="b" t="t" l="l"/>
            <a:pathLst>
              <a:path h="10394067" w="18519496">
                <a:moveTo>
                  <a:pt x="0" y="0"/>
                </a:moveTo>
                <a:lnTo>
                  <a:pt x="18519496" y="0"/>
                </a:lnTo>
                <a:lnTo>
                  <a:pt x="18519496" y="10394067"/>
                </a:lnTo>
                <a:lnTo>
                  <a:pt x="0" y="10394067"/>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0821" y="0"/>
            <a:ext cx="18369643" cy="10287000"/>
          </a:xfrm>
          <a:custGeom>
            <a:avLst/>
            <a:gdLst/>
            <a:ahLst/>
            <a:cxnLst/>
            <a:rect r="r" b="b" t="t" l="l"/>
            <a:pathLst>
              <a:path h="10287000" w="18369643">
                <a:moveTo>
                  <a:pt x="0" y="0"/>
                </a:moveTo>
                <a:lnTo>
                  <a:pt x="18369642" y="0"/>
                </a:lnTo>
                <a:lnTo>
                  <a:pt x="18369642" y="10287000"/>
                </a:lnTo>
                <a:lnTo>
                  <a:pt x="0" y="10287000"/>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0365" y="0"/>
            <a:ext cx="18308365" cy="10275570"/>
          </a:xfrm>
          <a:custGeom>
            <a:avLst/>
            <a:gdLst/>
            <a:ahLst/>
            <a:cxnLst/>
            <a:rect r="r" b="b" t="t" l="l"/>
            <a:pathLst>
              <a:path h="10275570" w="18308365">
                <a:moveTo>
                  <a:pt x="0" y="0"/>
                </a:moveTo>
                <a:lnTo>
                  <a:pt x="18308365" y="0"/>
                </a:lnTo>
                <a:lnTo>
                  <a:pt x="18308365" y="10275570"/>
                </a:lnTo>
                <a:lnTo>
                  <a:pt x="0" y="10275570"/>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
            <a:ext cx="18288000" cy="10218420"/>
          </a:xfrm>
          <a:custGeom>
            <a:avLst/>
            <a:gdLst/>
            <a:ahLst/>
            <a:cxnLst/>
            <a:rect r="r" b="b" t="t" l="l"/>
            <a:pathLst>
              <a:path h="10218420" w="18288000">
                <a:moveTo>
                  <a:pt x="0" y="0"/>
                </a:moveTo>
                <a:lnTo>
                  <a:pt x="18288000" y="0"/>
                </a:lnTo>
                <a:lnTo>
                  <a:pt x="18288000" y="10218420"/>
                </a:lnTo>
                <a:lnTo>
                  <a:pt x="0" y="1021842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4487248" y="3493219"/>
            <a:ext cx="9962484" cy="5191095"/>
          </a:xfrm>
          <a:prstGeom prst="rect">
            <a:avLst/>
          </a:prstGeom>
        </p:spPr>
        <p:txBody>
          <a:bodyPr anchor="t" rtlCol="false" tIns="0" lIns="0" bIns="0" rIns="0">
            <a:spAutoFit/>
          </a:bodyPr>
          <a:lstStyle/>
          <a:p>
            <a:pPr algn="ctr" marL="0" indent="0" lvl="0">
              <a:lnSpc>
                <a:spcPts val="4590"/>
              </a:lnSpc>
            </a:pPr>
            <a:r>
              <a:rPr lang="en-US" sz="2700">
                <a:solidFill>
                  <a:srgbClr val="0F4662"/>
                </a:solidFill>
                <a:latin typeface="Atkinson Hyperlegible"/>
                <a:ea typeface="Atkinson Hyperlegible"/>
                <a:cs typeface="Atkinson Hyperlegible"/>
                <a:sym typeface="Atkinson Hyperlegible"/>
              </a:rPr>
              <a:t>Online examination systems have become a widely adopted method due to their time efficiency, accuracy, and ability to accommodate large number of participants. They provide clear instructions and guidelines, ensuring better student understanding. Particularly in technical education, basic knowledge of online examination systems is essential. Entrance exams are increasingly conducted online for their fast and precise evaluation, it is necessary for every technical student to have basic knowledge of online examination system</a:t>
            </a:r>
          </a:p>
        </p:txBody>
      </p:sp>
      <p:sp>
        <p:nvSpPr>
          <p:cNvPr name="AutoShape 3" id="3"/>
          <p:cNvSpPr/>
          <p:nvPr/>
        </p:nvSpPr>
        <p:spPr>
          <a:xfrm>
            <a:off x="5898876" y="3208157"/>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5898876" y="9220200"/>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2158012"/>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436906" y="914400"/>
            <a:ext cx="5225192"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Freeform 7" id="7"/>
          <p:cNvSpPr/>
          <p:nvPr/>
        </p:nvSpPr>
        <p:spPr>
          <a:xfrm flipH="false" flipV="false" rot="0">
            <a:off x="8628491" y="9681796"/>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5192052" y="8179712"/>
            <a:ext cx="3095948" cy="2080976"/>
            <a:chOff x="0" y="0"/>
            <a:chExt cx="5796118" cy="3895926"/>
          </a:xfrm>
        </p:grpSpPr>
        <p:sp>
          <p:nvSpPr>
            <p:cNvPr name="Freeform 9" id="9"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0460" y="-22860"/>
            <a:ext cx="18247540" cy="10309860"/>
          </a:xfrm>
          <a:custGeom>
            <a:avLst/>
            <a:gdLst/>
            <a:ahLst/>
            <a:cxnLst/>
            <a:rect r="r" b="b" t="t" l="l"/>
            <a:pathLst>
              <a:path h="10309860" w="18247540">
                <a:moveTo>
                  <a:pt x="0" y="0"/>
                </a:moveTo>
                <a:lnTo>
                  <a:pt x="18247540" y="0"/>
                </a:lnTo>
                <a:lnTo>
                  <a:pt x="18247540" y="10309860"/>
                </a:lnTo>
                <a:lnTo>
                  <a:pt x="0" y="10309860"/>
                </a:lnTo>
                <a:lnTo>
                  <a:pt x="0" y="0"/>
                </a:lnTo>
                <a:close/>
              </a:path>
            </a:pathLst>
          </a:custGeom>
          <a:blipFill>
            <a:blip r:embed="rId2"/>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1369" y="34290"/>
            <a:ext cx="18349369" cy="10252710"/>
          </a:xfrm>
          <a:custGeom>
            <a:avLst/>
            <a:gdLst/>
            <a:ahLst/>
            <a:cxnLst/>
            <a:rect r="r" b="b" t="t" l="l"/>
            <a:pathLst>
              <a:path h="10252710" w="18349369">
                <a:moveTo>
                  <a:pt x="0" y="0"/>
                </a:moveTo>
                <a:lnTo>
                  <a:pt x="18349369" y="0"/>
                </a:lnTo>
                <a:lnTo>
                  <a:pt x="18349369" y="10252710"/>
                </a:lnTo>
                <a:lnTo>
                  <a:pt x="0" y="10252710"/>
                </a:lnTo>
                <a:lnTo>
                  <a:pt x="0" y="0"/>
                </a:lnTo>
                <a:close/>
              </a:path>
            </a:pathLst>
          </a:custGeom>
          <a:blipFill>
            <a:blip r:embed="rId2"/>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40821" y="22860"/>
            <a:ext cx="18328821" cy="10264140"/>
          </a:xfrm>
          <a:custGeom>
            <a:avLst/>
            <a:gdLst/>
            <a:ahLst/>
            <a:cxnLst/>
            <a:rect r="r" b="b" t="t" l="l"/>
            <a:pathLst>
              <a:path h="10264140" w="18328821">
                <a:moveTo>
                  <a:pt x="0" y="0"/>
                </a:moveTo>
                <a:lnTo>
                  <a:pt x="18328821" y="0"/>
                </a:lnTo>
                <a:lnTo>
                  <a:pt x="18328821" y="10264140"/>
                </a:lnTo>
                <a:lnTo>
                  <a:pt x="0" y="10264140"/>
                </a:lnTo>
                <a:lnTo>
                  <a:pt x="0"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68580"/>
            <a:ext cx="18288000" cy="10149840"/>
          </a:xfrm>
          <a:custGeom>
            <a:avLst/>
            <a:gdLst/>
            <a:ahLst/>
            <a:cxnLst/>
            <a:rect r="r" b="b" t="t" l="l"/>
            <a:pathLst>
              <a:path h="10149840" w="18288000">
                <a:moveTo>
                  <a:pt x="0" y="0"/>
                </a:moveTo>
                <a:lnTo>
                  <a:pt x="18288000" y="0"/>
                </a:lnTo>
                <a:lnTo>
                  <a:pt x="18288000" y="10149840"/>
                </a:lnTo>
                <a:lnTo>
                  <a:pt x="0" y="10149840"/>
                </a:lnTo>
                <a:lnTo>
                  <a:pt x="0" y="0"/>
                </a:lnTo>
                <a:close/>
              </a:path>
            </a:pathLst>
          </a:custGeom>
          <a:blipFill>
            <a:blip r:embed="rId2"/>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57150"/>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57150"/>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0275" y="-11430"/>
            <a:ext cx="18267725" cy="10298430"/>
          </a:xfrm>
          <a:custGeom>
            <a:avLst/>
            <a:gdLst/>
            <a:ahLst/>
            <a:cxnLst/>
            <a:rect r="r" b="b" t="t" l="l"/>
            <a:pathLst>
              <a:path h="10298430" w="18267725">
                <a:moveTo>
                  <a:pt x="0" y="0"/>
                </a:moveTo>
                <a:lnTo>
                  <a:pt x="18267725" y="0"/>
                </a:lnTo>
                <a:lnTo>
                  <a:pt x="18267725" y="10298430"/>
                </a:lnTo>
                <a:lnTo>
                  <a:pt x="0" y="10298430"/>
                </a:lnTo>
                <a:lnTo>
                  <a:pt x="0" y="0"/>
                </a:lnTo>
                <a:close/>
              </a:path>
            </a:pathLst>
          </a:custGeom>
          <a:blipFill>
            <a:blip r:embed="rId2"/>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22860"/>
            <a:ext cx="18288000" cy="10241280"/>
          </a:xfrm>
          <a:custGeom>
            <a:avLst/>
            <a:gdLst/>
            <a:ahLst/>
            <a:cxnLst/>
            <a:rect r="r" b="b" t="t" l="l"/>
            <a:pathLst>
              <a:path h="10241280" w="18288000">
                <a:moveTo>
                  <a:pt x="0" y="0"/>
                </a:moveTo>
                <a:lnTo>
                  <a:pt x="18288000" y="0"/>
                </a:lnTo>
                <a:lnTo>
                  <a:pt x="18288000" y="10241280"/>
                </a:lnTo>
                <a:lnTo>
                  <a:pt x="0" y="10241280"/>
                </a:lnTo>
                <a:lnTo>
                  <a:pt x="0" y="0"/>
                </a:lnTo>
                <a:close/>
              </a:path>
            </a:pathLst>
          </a:custGeom>
          <a:blipFill>
            <a:blip r:embed="rId2"/>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7645038" y="4375605"/>
            <a:ext cx="642962" cy="5911395"/>
            <a:chOff x="0" y="0"/>
            <a:chExt cx="169340" cy="1556911"/>
          </a:xfrm>
        </p:grpSpPr>
        <p:sp>
          <p:nvSpPr>
            <p:cNvPr name="Freeform 3" id="3"/>
            <p:cNvSpPr/>
            <p:nvPr/>
          </p:nvSpPr>
          <p:spPr>
            <a:xfrm flipH="false" flipV="false" rot="0">
              <a:off x="0" y="0"/>
              <a:ext cx="169340" cy="1556911"/>
            </a:xfrm>
            <a:custGeom>
              <a:avLst/>
              <a:gdLst/>
              <a:ahLst/>
              <a:cxnLst/>
              <a:rect r="r" b="b" t="t" l="l"/>
              <a:pathLst>
                <a:path h="1556911" w="169340">
                  <a:moveTo>
                    <a:pt x="0" y="0"/>
                  </a:moveTo>
                  <a:lnTo>
                    <a:pt x="169340" y="0"/>
                  </a:lnTo>
                  <a:lnTo>
                    <a:pt x="169340" y="1556911"/>
                  </a:lnTo>
                  <a:lnTo>
                    <a:pt x="0" y="1556911"/>
                  </a:lnTo>
                  <a:close/>
                </a:path>
              </a:pathLst>
            </a:custGeom>
            <a:solidFill>
              <a:srgbClr val="7994A0"/>
            </a:solidFill>
          </p:spPr>
        </p:sp>
        <p:sp>
          <p:nvSpPr>
            <p:cNvPr name="TextBox 4" id="4"/>
            <p:cNvSpPr txBox="true"/>
            <p:nvPr/>
          </p:nvSpPr>
          <p:spPr>
            <a:xfrm>
              <a:off x="0" y="-123825"/>
              <a:ext cx="169340" cy="1680736"/>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3971105" y="867226"/>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 Application</a:t>
            </a:r>
          </a:p>
        </p:txBody>
      </p:sp>
      <p:sp>
        <p:nvSpPr>
          <p:cNvPr name="TextBox 6" id="6"/>
          <p:cNvSpPr txBox="true"/>
          <p:nvPr/>
        </p:nvSpPr>
        <p:spPr>
          <a:xfrm rot="0">
            <a:off x="1028700" y="3786420"/>
            <a:ext cx="16043708" cy="4760657"/>
          </a:xfrm>
          <a:prstGeom prst="rect">
            <a:avLst/>
          </a:prstGeom>
        </p:spPr>
        <p:txBody>
          <a:bodyPr anchor="t" rtlCol="false" tIns="0" lIns="0" bIns="0" rIns="0">
            <a:spAutoFit/>
          </a:bodyPr>
          <a:lstStyle/>
          <a:p>
            <a:pPr algn="l">
              <a:lnSpc>
                <a:spcPts val="5404"/>
              </a:lnSpc>
            </a:pPr>
            <a:r>
              <a:rPr lang="en-US" sz="3179">
                <a:solidFill>
                  <a:srgbClr val="0F4662"/>
                </a:solidFill>
                <a:latin typeface="Quicksand"/>
                <a:ea typeface="Quicksand"/>
                <a:cs typeface="Quicksand"/>
                <a:sym typeface="Quicksand"/>
              </a:rPr>
              <a:t>We have created an online examination system to serve the student needs</a:t>
            </a:r>
          </a:p>
          <a:p>
            <a:pPr algn="l">
              <a:lnSpc>
                <a:spcPts val="5404"/>
              </a:lnSpc>
            </a:pPr>
            <a:r>
              <a:rPr lang="en-US" sz="3179">
                <a:solidFill>
                  <a:srgbClr val="0F4662"/>
                </a:solidFill>
                <a:latin typeface="Quicksand"/>
                <a:ea typeface="Quicksand"/>
                <a:cs typeface="Quicksand"/>
                <a:sym typeface="Quicksand"/>
              </a:rPr>
              <a:t>And taking their exams and analysis about their grades, also we have </a:t>
            </a:r>
          </a:p>
          <a:p>
            <a:pPr algn="l">
              <a:lnSpc>
                <a:spcPts val="5404"/>
              </a:lnSpc>
            </a:pPr>
            <a:r>
              <a:rPr lang="en-US" sz="3179">
                <a:solidFill>
                  <a:srgbClr val="0F4662"/>
                </a:solidFill>
                <a:latin typeface="Quicksand"/>
                <a:ea typeface="Quicksand"/>
                <a:cs typeface="Quicksand"/>
                <a:sym typeface="Quicksand"/>
              </a:rPr>
              <a:t>Created an interface for the instructors so they can generate exams and get </a:t>
            </a:r>
          </a:p>
          <a:p>
            <a:pPr algn="l">
              <a:lnSpc>
                <a:spcPts val="5404"/>
              </a:lnSpc>
            </a:pPr>
            <a:r>
              <a:rPr lang="en-US" sz="3179">
                <a:solidFill>
                  <a:srgbClr val="0F4662"/>
                </a:solidFill>
                <a:latin typeface="Quicksand"/>
                <a:ea typeface="Quicksand"/>
                <a:cs typeface="Quicksand"/>
                <a:sym typeface="Quicksand"/>
              </a:rPr>
              <a:t>Insights and analysis for each student performance, we have linked the </a:t>
            </a:r>
          </a:p>
          <a:p>
            <a:pPr algn="l">
              <a:lnSpc>
                <a:spcPts val="5404"/>
              </a:lnSpc>
            </a:pPr>
            <a:r>
              <a:rPr lang="en-US" sz="3179">
                <a:solidFill>
                  <a:srgbClr val="0F4662"/>
                </a:solidFill>
                <a:latin typeface="Quicksand"/>
                <a:ea typeface="Quicksand"/>
                <a:cs typeface="Quicksand"/>
                <a:sym typeface="Quicksand"/>
              </a:rPr>
              <a:t>Power bi reports and the database along with the web app to interact with </a:t>
            </a:r>
          </a:p>
          <a:p>
            <a:pPr algn="l">
              <a:lnSpc>
                <a:spcPts val="5404"/>
              </a:lnSpc>
            </a:pPr>
            <a:r>
              <a:rPr lang="en-US" sz="3179">
                <a:solidFill>
                  <a:srgbClr val="0F4662"/>
                </a:solidFill>
                <a:latin typeface="Quicksand"/>
                <a:ea typeface="Quicksand"/>
                <a:cs typeface="Quicksand"/>
                <a:sym typeface="Quicksand"/>
              </a:rPr>
              <a:t>Each others across the system</a:t>
            </a:r>
          </a:p>
          <a:p>
            <a:pPr algn="l">
              <a:lnSpc>
                <a:spcPts val="5404"/>
              </a:lnSpc>
            </a:pPr>
          </a:p>
        </p:txBody>
      </p:sp>
      <p:grpSp>
        <p:nvGrpSpPr>
          <p:cNvPr name="Group 7" id="7"/>
          <p:cNvGrpSpPr/>
          <p:nvPr/>
        </p:nvGrpSpPr>
        <p:grpSpPr>
          <a:xfrm rot="0">
            <a:off x="15056488" y="8547077"/>
            <a:ext cx="2588550" cy="1739923"/>
            <a:chOff x="0" y="0"/>
            <a:chExt cx="5796118" cy="3895926"/>
          </a:xfrm>
        </p:grpSpPr>
        <p:sp>
          <p:nvSpPr>
            <p:cNvPr name="Freeform 8" id="8"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2592733" y="86977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497733" y="1233679"/>
            <a:ext cx="906675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Objectives</a:t>
            </a:r>
          </a:p>
        </p:txBody>
      </p:sp>
      <p:sp>
        <p:nvSpPr>
          <p:cNvPr name="TextBox 7" id="7"/>
          <p:cNvSpPr txBox="true"/>
          <p:nvPr/>
        </p:nvSpPr>
        <p:spPr>
          <a:xfrm rot="0">
            <a:off x="2205933" y="3035059"/>
            <a:ext cx="9648470" cy="4419601"/>
          </a:xfrm>
          <a:prstGeom prst="rect">
            <a:avLst/>
          </a:prstGeom>
        </p:spPr>
        <p:txBody>
          <a:bodyPr anchor="t" rtlCol="false" tIns="0" lIns="0" bIns="0" rIns="0">
            <a:spAutoFit/>
          </a:bodyPr>
          <a:lstStyle/>
          <a:p>
            <a:pPr algn="l" marL="647697" indent="-323848" lvl="1">
              <a:lnSpc>
                <a:spcPts val="5099"/>
              </a:lnSpc>
              <a:buFont typeface="Arial"/>
              <a:buChar char="•"/>
            </a:pPr>
            <a:r>
              <a:rPr lang="en-US" sz="2999">
                <a:solidFill>
                  <a:srgbClr val="0F4662"/>
                </a:solidFill>
                <a:latin typeface="Quicksand"/>
                <a:ea typeface="Quicksand"/>
                <a:cs typeface="Quicksand"/>
                <a:sym typeface="Quicksand"/>
              </a:rPr>
              <a:t>Build a secure and efficient online examination system</a:t>
            </a:r>
          </a:p>
          <a:p>
            <a:pPr algn="l" marL="647697" indent="-323848" lvl="1">
              <a:lnSpc>
                <a:spcPts val="5099"/>
              </a:lnSpc>
              <a:buFont typeface="Arial"/>
              <a:buChar char="•"/>
            </a:pPr>
            <a:r>
              <a:rPr lang="en-US" sz="2999">
                <a:solidFill>
                  <a:srgbClr val="0F4662"/>
                </a:solidFill>
                <a:latin typeface="Quicksand"/>
                <a:ea typeface="Quicksand"/>
                <a:cs typeface="Quicksand"/>
                <a:sym typeface="Quicksand"/>
              </a:rPr>
              <a:t>Automate exam creation and correction</a:t>
            </a:r>
          </a:p>
          <a:p>
            <a:pPr algn="l" marL="647697" indent="-323848" lvl="1">
              <a:lnSpc>
                <a:spcPts val="5099"/>
              </a:lnSpc>
              <a:buFont typeface="Arial"/>
              <a:buChar char="•"/>
            </a:pPr>
            <a:r>
              <a:rPr lang="en-US" sz="2999">
                <a:solidFill>
                  <a:srgbClr val="0F4662"/>
                </a:solidFill>
                <a:latin typeface="Quicksand"/>
                <a:ea typeface="Quicksand"/>
                <a:cs typeface="Quicksand"/>
                <a:sym typeface="Quicksand"/>
              </a:rPr>
              <a:t>Provide clear reports and dashboards for analysis</a:t>
            </a:r>
          </a:p>
          <a:p>
            <a:pPr algn="l" marL="647697" indent="-323848" lvl="1">
              <a:lnSpc>
                <a:spcPts val="5099"/>
              </a:lnSpc>
              <a:buFont typeface="Arial"/>
              <a:buChar char="•"/>
            </a:pPr>
            <a:r>
              <a:rPr lang="en-US" sz="2999">
                <a:solidFill>
                  <a:srgbClr val="0F4662"/>
                </a:solidFill>
                <a:latin typeface="Quicksand"/>
                <a:ea typeface="Quicksand"/>
                <a:cs typeface="Quicksand"/>
                <a:sym typeface="Quicksand"/>
              </a:rPr>
              <a:t>Support both web and desktop access</a:t>
            </a:r>
          </a:p>
          <a:p>
            <a:pPr algn="l" marL="647697" indent="-323848" lvl="1">
              <a:lnSpc>
                <a:spcPts val="5099"/>
              </a:lnSpc>
              <a:buFont typeface="Arial"/>
              <a:buChar char="•"/>
            </a:pPr>
            <a:r>
              <a:rPr lang="en-US" sz="2999">
                <a:solidFill>
                  <a:srgbClr val="0F4662"/>
                </a:solidFill>
                <a:latin typeface="Quicksand"/>
                <a:ea typeface="Quicksand"/>
                <a:cs typeface="Quicksand"/>
                <a:sym typeface="Quicksand"/>
              </a:rPr>
              <a:t>Ensure role-based user access</a:t>
            </a:r>
          </a:p>
          <a:p>
            <a:pPr algn="l" marL="0" indent="0" lvl="0">
              <a:lnSpc>
                <a:spcPts val="5099"/>
              </a:lnSpc>
            </a:pPr>
            <a:r>
              <a:rPr lang="en-US" sz="2999">
                <a:solidFill>
                  <a:srgbClr val="0F4662"/>
                </a:solidFill>
                <a:latin typeface="Quicksand"/>
                <a:ea typeface="Quicksand"/>
                <a:cs typeface="Quicksand"/>
                <a:sym typeface="Quicksand"/>
              </a:rPr>
              <a:t>.</a:t>
            </a:r>
          </a:p>
        </p:txBody>
      </p:sp>
      <p:grpSp>
        <p:nvGrpSpPr>
          <p:cNvPr name="Group 8" id="8"/>
          <p:cNvGrpSpPr/>
          <p:nvPr/>
        </p:nvGrpSpPr>
        <p:grpSpPr>
          <a:xfrm rot="0">
            <a:off x="15198748" y="8210524"/>
            <a:ext cx="3089252" cy="2076476"/>
            <a:chOff x="0" y="0"/>
            <a:chExt cx="5796118" cy="3895926"/>
          </a:xfrm>
        </p:grpSpPr>
        <p:sp>
          <p:nvSpPr>
            <p:cNvPr name="Freeform 9" id="9"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62494" y="646104"/>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 Application</a:t>
            </a:r>
          </a:p>
        </p:txBody>
      </p:sp>
      <p:grpSp>
        <p:nvGrpSpPr>
          <p:cNvPr name="Group 3" id="3"/>
          <p:cNvGrpSpPr/>
          <p:nvPr/>
        </p:nvGrpSpPr>
        <p:grpSpPr>
          <a:xfrm rot="0">
            <a:off x="15341469" y="8307350"/>
            <a:ext cx="2946531" cy="1980544"/>
            <a:chOff x="0" y="0"/>
            <a:chExt cx="5796118" cy="3895926"/>
          </a:xfrm>
        </p:grpSpPr>
        <p:sp>
          <p:nvSpPr>
            <p:cNvPr name="Freeform 4" id="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grpSp>
        <p:nvGrpSpPr>
          <p:cNvPr name="Group 5" id="5"/>
          <p:cNvGrpSpPr>
            <a:grpSpLocks noChangeAspect="true"/>
          </p:cNvGrpSpPr>
          <p:nvPr/>
        </p:nvGrpSpPr>
        <p:grpSpPr>
          <a:xfrm rot="0">
            <a:off x="662494" y="2524631"/>
            <a:ext cx="16963012" cy="5237737"/>
            <a:chOff x="0" y="0"/>
            <a:chExt cx="16668268" cy="5146728"/>
          </a:xfrm>
        </p:grpSpPr>
        <p:sp>
          <p:nvSpPr>
            <p:cNvPr name="Freeform 6" id="6" descr="A screenshot of a computer  AI-generated content may be incorrect."/>
            <p:cNvSpPr/>
            <p:nvPr/>
          </p:nvSpPr>
          <p:spPr>
            <a:xfrm flipH="false" flipV="false" rot="0">
              <a:off x="0" y="0"/>
              <a:ext cx="16668242" cy="5146675"/>
            </a:xfrm>
            <a:custGeom>
              <a:avLst/>
              <a:gdLst/>
              <a:ahLst/>
              <a:cxnLst/>
              <a:rect r="r" b="b" t="t" l="l"/>
              <a:pathLst>
                <a:path h="5146675" w="16668242">
                  <a:moveTo>
                    <a:pt x="0" y="0"/>
                  </a:moveTo>
                  <a:lnTo>
                    <a:pt x="16668242" y="0"/>
                  </a:lnTo>
                  <a:lnTo>
                    <a:pt x="16668242" y="5146675"/>
                  </a:lnTo>
                  <a:lnTo>
                    <a:pt x="0" y="5146675"/>
                  </a:lnTo>
                  <a:lnTo>
                    <a:pt x="0" y="0"/>
                  </a:lnTo>
                  <a:close/>
                </a:path>
              </a:pathLst>
            </a:custGeom>
            <a:blipFill>
              <a:blip r:embed="rId3"/>
              <a:stretch>
                <a:fillRect l="-2763" t="0" r="-2763" b="-1"/>
              </a:stretch>
            </a:blipFill>
          </p:spPr>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sp>
        <p:nvSpPr>
          <p:cNvPr name="TextBox 2" id="2"/>
          <p:cNvSpPr txBox="true"/>
          <p:nvPr/>
        </p:nvSpPr>
        <p:spPr>
          <a:xfrm rot="0">
            <a:off x="1527051" y="2463688"/>
            <a:ext cx="10553921" cy="1116114"/>
          </a:xfrm>
          <a:prstGeom prst="rect">
            <a:avLst/>
          </a:prstGeom>
        </p:spPr>
        <p:txBody>
          <a:bodyPr anchor="t" rtlCol="false" tIns="0" lIns="0" bIns="0" rIns="0">
            <a:spAutoFit/>
          </a:bodyPr>
          <a:lstStyle/>
          <a:p>
            <a:pPr algn="l" marL="0" indent="0" lvl="0">
              <a:lnSpc>
                <a:spcPts val="9157"/>
              </a:lnSpc>
              <a:spcBef>
                <a:spcPct val="0"/>
              </a:spcBef>
            </a:pPr>
            <a:r>
              <a:rPr lang="en-US" b="true" sz="6540" i="true">
                <a:solidFill>
                  <a:srgbClr val="0F4662"/>
                </a:solidFill>
                <a:latin typeface="Cormorant Garamond Bold Italics"/>
                <a:ea typeface="Cormorant Garamond Bold Italics"/>
                <a:cs typeface="Cormorant Garamond Bold Italics"/>
                <a:sym typeface="Cormorant Garamond Bold Italics"/>
              </a:rPr>
              <a:t>Desktop Application</a:t>
            </a:r>
          </a:p>
        </p:txBody>
      </p:sp>
      <p:grpSp>
        <p:nvGrpSpPr>
          <p:cNvPr name="Group 3" id="3"/>
          <p:cNvGrpSpPr/>
          <p:nvPr/>
        </p:nvGrpSpPr>
        <p:grpSpPr>
          <a:xfrm rot="0">
            <a:off x="15460089" y="8386187"/>
            <a:ext cx="2827911" cy="1900813"/>
            <a:chOff x="0" y="0"/>
            <a:chExt cx="5796118" cy="3895926"/>
          </a:xfrm>
        </p:grpSpPr>
        <p:sp>
          <p:nvSpPr>
            <p:cNvPr name="Freeform 4" id="4"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AutoShape 5" id="5"/>
          <p:cNvSpPr/>
          <p:nvPr/>
        </p:nvSpPr>
        <p:spPr>
          <a:xfrm>
            <a:off x="1527051" y="4236069"/>
            <a:ext cx="6492240" cy="0"/>
          </a:xfrm>
          <a:prstGeom prst="line">
            <a:avLst/>
          </a:prstGeom>
          <a:ln cap="flat" w="76200">
            <a:solidFill>
              <a:srgbClr val="0F4662"/>
            </a:solidFill>
            <a:prstDash val="solid"/>
            <a:headEnd type="none" len="sm" w="sm"/>
            <a:tailEnd type="none" len="sm" w="sm"/>
          </a:ln>
        </p:spPr>
      </p:sp>
      <p:sp>
        <p:nvSpPr>
          <p:cNvPr name="AutoShape 6" id="6"/>
          <p:cNvSpPr/>
          <p:nvPr/>
        </p:nvSpPr>
        <p:spPr>
          <a:xfrm>
            <a:off x="8019291" y="4236069"/>
            <a:ext cx="6492240" cy="0"/>
          </a:xfrm>
          <a:prstGeom prst="line">
            <a:avLst/>
          </a:prstGeom>
          <a:ln cap="flat" w="76200">
            <a:solidFill>
              <a:srgbClr val="0F4662"/>
            </a:solidFill>
            <a:prstDash val="solid"/>
            <a:headEnd type="none" len="sm" w="sm"/>
            <a:tailEnd type="triangle" len="med" w="lg"/>
          </a:ln>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0"/>
            <a:ext cx="18288000" cy="10355580"/>
          </a:xfrm>
          <a:custGeom>
            <a:avLst/>
            <a:gdLst/>
            <a:ahLst/>
            <a:cxnLst/>
            <a:rect r="r" b="b" t="t" l="l"/>
            <a:pathLst>
              <a:path h="10355580" w="18288000">
                <a:moveTo>
                  <a:pt x="0" y="0"/>
                </a:moveTo>
                <a:lnTo>
                  <a:pt x="18288000" y="0"/>
                </a:lnTo>
                <a:lnTo>
                  <a:pt x="18288000" y="10355580"/>
                </a:lnTo>
                <a:lnTo>
                  <a:pt x="0" y="10355580"/>
                </a:lnTo>
                <a:lnTo>
                  <a:pt x="0" y="0"/>
                </a:lnTo>
                <a:close/>
              </a:path>
            </a:pathLst>
          </a:custGeom>
          <a:blipFill>
            <a:blip r:embed="rId3"/>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114300"/>
            <a:ext cx="18288000" cy="10515600"/>
          </a:xfrm>
          <a:custGeom>
            <a:avLst/>
            <a:gdLst/>
            <a:ahLst/>
            <a:cxnLst/>
            <a:rect r="r" b="b" t="t" l="l"/>
            <a:pathLst>
              <a:path h="10515600" w="18288000">
                <a:moveTo>
                  <a:pt x="0" y="0"/>
                </a:moveTo>
                <a:lnTo>
                  <a:pt x="18288000" y="0"/>
                </a:lnTo>
                <a:lnTo>
                  <a:pt x="18288000" y="10515600"/>
                </a:lnTo>
                <a:lnTo>
                  <a:pt x="0" y="10515600"/>
                </a:lnTo>
                <a:lnTo>
                  <a:pt x="0" y="0"/>
                </a:lnTo>
                <a:close/>
              </a:path>
            </a:pathLst>
          </a:custGeom>
          <a:blipFill>
            <a:blip r:embed="rId3"/>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40460" y="0"/>
            <a:ext cx="18207080" cy="10287000"/>
          </a:xfrm>
          <a:custGeom>
            <a:avLst/>
            <a:gdLst/>
            <a:ahLst/>
            <a:cxnLst/>
            <a:rect r="r" b="b" t="t" l="l"/>
            <a:pathLst>
              <a:path h="10287000" w="18207080">
                <a:moveTo>
                  <a:pt x="0" y="0"/>
                </a:moveTo>
                <a:lnTo>
                  <a:pt x="18207080" y="0"/>
                </a:lnTo>
                <a:lnTo>
                  <a:pt x="18207080" y="10287000"/>
                </a:lnTo>
                <a:lnTo>
                  <a:pt x="0" y="10287000"/>
                </a:lnTo>
                <a:lnTo>
                  <a:pt x="0" y="0"/>
                </a:lnTo>
                <a:close/>
              </a:path>
            </a:pathLst>
          </a:custGeom>
          <a:blipFill>
            <a:blip r:embed="rId3"/>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9524" t="0" r="-7969"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2375027"/>
            <a:ext cx="18288000" cy="5470797"/>
          </a:xfrm>
          <a:custGeom>
            <a:avLst/>
            <a:gdLst/>
            <a:ahLst/>
            <a:cxnLst/>
            <a:rect r="r" b="b" t="t" l="l"/>
            <a:pathLst>
              <a:path h="5470797" w="18288000">
                <a:moveTo>
                  <a:pt x="0" y="0"/>
                </a:moveTo>
                <a:lnTo>
                  <a:pt x="18288000" y="0"/>
                </a:lnTo>
                <a:lnTo>
                  <a:pt x="18288000" y="5470798"/>
                </a:lnTo>
                <a:lnTo>
                  <a:pt x="0" y="5470798"/>
                </a:lnTo>
                <a:lnTo>
                  <a:pt x="0" y="0"/>
                </a:lnTo>
                <a:close/>
              </a:path>
            </a:pathLst>
          </a:custGeom>
          <a:blipFill>
            <a:blip r:embed="rId3"/>
            <a:stretch>
              <a:fillRect l="0" t="-978" r="0" b="-978"/>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112220"/>
            <a:ext cx="18288000" cy="10062560"/>
          </a:xfrm>
          <a:custGeom>
            <a:avLst/>
            <a:gdLst/>
            <a:ahLst/>
            <a:cxnLst/>
            <a:rect r="r" b="b" t="t" l="l"/>
            <a:pathLst>
              <a:path h="10062560" w="18288000">
                <a:moveTo>
                  <a:pt x="0" y="0"/>
                </a:moveTo>
                <a:lnTo>
                  <a:pt x="18288000" y="0"/>
                </a:lnTo>
                <a:lnTo>
                  <a:pt x="18288000" y="10062560"/>
                </a:lnTo>
                <a:lnTo>
                  <a:pt x="0" y="10062560"/>
                </a:lnTo>
                <a:lnTo>
                  <a:pt x="0" y="0"/>
                </a:lnTo>
                <a:close/>
              </a:path>
            </a:pathLst>
          </a:custGeom>
          <a:blipFill>
            <a:blip r:embed="rId3"/>
            <a:stretch>
              <a:fillRect l="-1399" t="-1718" r="-470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110867"/>
            <a:ext cx="18288000" cy="8275320"/>
          </a:xfrm>
          <a:custGeom>
            <a:avLst/>
            <a:gdLst/>
            <a:ahLst/>
            <a:cxnLst/>
            <a:rect r="r" b="b" t="t" l="l"/>
            <a:pathLst>
              <a:path h="8275320" w="18288000">
                <a:moveTo>
                  <a:pt x="0" y="0"/>
                </a:moveTo>
                <a:lnTo>
                  <a:pt x="18288000" y="0"/>
                </a:lnTo>
                <a:lnTo>
                  <a:pt x="18288000" y="8275320"/>
                </a:lnTo>
                <a:lnTo>
                  <a:pt x="0" y="8275320"/>
                </a:lnTo>
                <a:lnTo>
                  <a:pt x="0" y="0"/>
                </a:lnTo>
                <a:close/>
              </a:path>
            </a:pathLst>
          </a:custGeom>
          <a:blipFill>
            <a:blip r:embed="rId3"/>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66392"/>
            <a:ext cx="14958518" cy="10220608"/>
          </a:xfrm>
          <a:custGeom>
            <a:avLst/>
            <a:gdLst/>
            <a:ahLst/>
            <a:cxnLst/>
            <a:rect r="r" b="b" t="t" l="l"/>
            <a:pathLst>
              <a:path h="10220608" w="14958518">
                <a:moveTo>
                  <a:pt x="0" y="0"/>
                </a:moveTo>
                <a:lnTo>
                  <a:pt x="14958518" y="0"/>
                </a:lnTo>
                <a:lnTo>
                  <a:pt x="14958518" y="10220608"/>
                </a:lnTo>
                <a:lnTo>
                  <a:pt x="0" y="10220608"/>
                </a:lnTo>
                <a:lnTo>
                  <a:pt x="0" y="0"/>
                </a:lnTo>
                <a:close/>
              </a:path>
            </a:pathLst>
          </a:custGeom>
          <a:blipFill>
            <a:blip r:embed="rId3"/>
            <a:stretch>
              <a:fillRect l="0" t="0" r="-6968"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077243" y="362683"/>
            <a:ext cx="4210757" cy="3273864"/>
          </a:xfrm>
          <a:custGeom>
            <a:avLst/>
            <a:gdLst/>
            <a:ahLst/>
            <a:cxnLst/>
            <a:rect r="r" b="b" t="t" l="l"/>
            <a:pathLst>
              <a:path h="3273864" w="4210757">
                <a:moveTo>
                  <a:pt x="0" y="0"/>
                </a:moveTo>
                <a:lnTo>
                  <a:pt x="4210757" y="0"/>
                </a:lnTo>
                <a:lnTo>
                  <a:pt x="4210757"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592156" y="9678153"/>
            <a:ext cx="4344915" cy="0"/>
          </a:xfrm>
          <a:prstGeom prst="line">
            <a:avLst/>
          </a:prstGeom>
          <a:ln cap="flat" w="57150">
            <a:solidFill>
              <a:srgbClr val="7994A0"/>
            </a:solidFill>
            <a:prstDash val="solid"/>
            <a:headEnd type="none" len="sm" w="sm"/>
            <a:tailEnd type="none" len="sm" w="sm"/>
          </a:ln>
        </p:spPr>
      </p:sp>
      <p:sp>
        <p:nvSpPr>
          <p:cNvPr name="TextBox 4" id="4"/>
          <p:cNvSpPr txBox="true"/>
          <p:nvPr/>
        </p:nvSpPr>
        <p:spPr>
          <a:xfrm rot="0">
            <a:off x="1028700" y="914400"/>
            <a:ext cx="6864856"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System Components</a:t>
            </a:r>
          </a:p>
        </p:txBody>
      </p:sp>
      <p:sp>
        <p:nvSpPr>
          <p:cNvPr name="TextBox 5" id="5"/>
          <p:cNvSpPr txBox="true"/>
          <p:nvPr/>
        </p:nvSpPr>
        <p:spPr>
          <a:xfrm rot="0">
            <a:off x="732991" y="2620413"/>
            <a:ext cx="12408159" cy="5422204"/>
          </a:xfrm>
          <a:prstGeom prst="rect">
            <a:avLst/>
          </a:prstGeom>
        </p:spPr>
        <p:txBody>
          <a:bodyPr anchor="t" rtlCol="false" tIns="0" lIns="0" bIns="0" rIns="0">
            <a:spAutoFit/>
          </a:bodyPr>
          <a:lstStyle/>
          <a:p>
            <a:pPr algn="just" marL="745568" indent="-372784" lvl="1">
              <a:lnSpc>
                <a:spcPts val="4834"/>
              </a:lnSpc>
              <a:buFont typeface="Arial"/>
              <a:buChar char="•"/>
            </a:pPr>
            <a:r>
              <a:rPr lang="en-US" sz="3453">
                <a:solidFill>
                  <a:srgbClr val="0F4662"/>
                </a:solidFill>
                <a:latin typeface="Quicksand"/>
                <a:ea typeface="Quicksand"/>
                <a:cs typeface="Quicksand"/>
                <a:sym typeface="Quicksand"/>
              </a:rPr>
              <a:t>Database Management System (SSMS).</a:t>
            </a:r>
          </a:p>
          <a:p>
            <a:pPr algn="just" marL="745568" indent="-372784" lvl="1">
              <a:lnSpc>
                <a:spcPts val="4834"/>
              </a:lnSpc>
              <a:buFont typeface="Arial"/>
              <a:buChar char="•"/>
            </a:pPr>
            <a:r>
              <a:rPr lang="en-US" sz="3453">
                <a:solidFill>
                  <a:srgbClr val="0F4662"/>
                </a:solidFill>
                <a:latin typeface="Quicksand"/>
                <a:ea typeface="Quicksand"/>
                <a:cs typeface="Quicksand"/>
                <a:sym typeface="Quicksand"/>
              </a:rPr>
              <a:t>Reporting Tools: SSRS, Power BI Reports.</a:t>
            </a:r>
          </a:p>
          <a:p>
            <a:pPr algn="just" marL="745568" indent="-372784" lvl="1">
              <a:lnSpc>
                <a:spcPts val="4834"/>
              </a:lnSpc>
              <a:buFont typeface="Arial"/>
              <a:buChar char="•"/>
            </a:pPr>
            <a:r>
              <a:rPr lang="en-US" sz="3453">
                <a:solidFill>
                  <a:srgbClr val="0F4662"/>
                </a:solidFill>
                <a:latin typeface="Quicksand"/>
                <a:ea typeface="Quicksand"/>
                <a:cs typeface="Quicksand"/>
                <a:sym typeface="Quicksand"/>
              </a:rPr>
              <a:t>Web Application + Desktop Application</a:t>
            </a:r>
          </a:p>
          <a:p>
            <a:pPr algn="just" marL="745568" indent="-372784" lvl="1">
              <a:lnSpc>
                <a:spcPts val="4834"/>
              </a:lnSpc>
              <a:buFont typeface="Arial"/>
              <a:buChar char="•"/>
            </a:pPr>
            <a:r>
              <a:rPr lang="en-US" sz="3453">
                <a:solidFill>
                  <a:srgbClr val="0F4662"/>
                </a:solidFill>
                <a:latin typeface="Quicksand"/>
                <a:ea typeface="Quicksand"/>
                <a:cs typeface="Quicksand"/>
                <a:sym typeface="Quicksand"/>
              </a:rPr>
              <a:t>Interface for Instructor: managing exam, questions, managing student data, grades, creating exams, managing courses and question bank. </a:t>
            </a:r>
          </a:p>
          <a:p>
            <a:pPr algn="just" marL="745568" indent="-372784" lvl="1">
              <a:lnSpc>
                <a:spcPts val="4834"/>
              </a:lnSpc>
              <a:buFont typeface="Arial"/>
              <a:buChar char="•"/>
            </a:pPr>
            <a:r>
              <a:rPr lang="en-US" sz="3453">
                <a:solidFill>
                  <a:srgbClr val="0F4662"/>
                </a:solidFill>
                <a:latin typeface="Quicksand"/>
                <a:ea typeface="Quicksand"/>
                <a:cs typeface="Quicksand"/>
                <a:sym typeface="Quicksand"/>
              </a:rPr>
              <a:t>Student Interface: taking exams and view analysis about student performance and grads.</a:t>
            </a:r>
          </a:p>
          <a:p>
            <a:pPr algn="just">
              <a:lnSpc>
                <a:spcPts val="4834"/>
              </a:lnSpc>
            </a:pPr>
          </a:p>
        </p:txBody>
      </p:sp>
      <p:sp>
        <p:nvSpPr>
          <p:cNvPr name="Freeform 6" id="6"/>
          <p:cNvSpPr/>
          <p:nvPr/>
        </p:nvSpPr>
        <p:spPr>
          <a:xfrm flipH="false" flipV="false" rot="0">
            <a:off x="1028700" y="955320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042550" y="8042617"/>
            <a:ext cx="3245450" cy="2181466"/>
            <a:chOff x="0" y="0"/>
            <a:chExt cx="5796118" cy="3895926"/>
          </a:xfrm>
        </p:grpSpPr>
        <p:sp>
          <p:nvSpPr>
            <p:cNvPr name="Freeform 8" id="8"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6"/>
              <a:stretch>
                <a:fillRect l="0" t="0" r="0" b="1"/>
              </a:stretch>
            </a:blipFill>
          </p:spPr>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2308343" y="0"/>
            <a:ext cx="10729471" cy="10287000"/>
          </a:xfrm>
          <a:custGeom>
            <a:avLst/>
            <a:gdLst/>
            <a:ahLst/>
            <a:cxnLst/>
            <a:rect r="r" b="b" t="t" l="l"/>
            <a:pathLst>
              <a:path h="10287000" w="10729471">
                <a:moveTo>
                  <a:pt x="0" y="0"/>
                </a:moveTo>
                <a:lnTo>
                  <a:pt x="10729470" y="0"/>
                </a:lnTo>
                <a:lnTo>
                  <a:pt x="10729470" y="10287000"/>
                </a:lnTo>
                <a:lnTo>
                  <a:pt x="0" y="10287000"/>
                </a:lnTo>
                <a:lnTo>
                  <a:pt x="0" y="0"/>
                </a:lnTo>
                <a:close/>
              </a:path>
            </a:pathLst>
          </a:custGeom>
          <a:blipFill>
            <a:blip r:embed="rId3"/>
            <a:stretch>
              <a:fillRect l="0" t="-1673"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0"/>
            <a:ext cx="18288000" cy="8386187"/>
          </a:xfrm>
          <a:custGeom>
            <a:avLst/>
            <a:gdLst/>
            <a:ahLst/>
            <a:cxnLst/>
            <a:rect r="r" b="b" t="t" l="l"/>
            <a:pathLst>
              <a:path h="8386187" w="18288000">
                <a:moveTo>
                  <a:pt x="0" y="0"/>
                </a:moveTo>
                <a:lnTo>
                  <a:pt x="18288000" y="0"/>
                </a:lnTo>
                <a:lnTo>
                  <a:pt x="18288000" y="8386187"/>
                </a:lnTo>
                <a:lnTo>
                  <a:pt x="0" y="8386187"/>
                </a:lnTo>
                <a:lnTo>
                  <a:pt x="0" y="0"/>
                </a:lnTo>
                <a:close/>
              </a:path>
            </a:pathLst>
          </a:custGeom>
          <a:blipFill>
            <a:blip r:embed="rId3"/>
            <a:stretch>
              <a:fillRect l="0" t="0" r="0" b="-3312"/>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1322447"/>
            <a:ext cx="18288000" cy="7063740"/>
          </a:xfrm>
          <a:custGeom>
            <a:avLst/>
            <a:gdLst/>
            <a:ahLst/>
            <a:cxnLst/>
            <a:rect r="r" b="b" t="t" l="l"/>
            <a:pathLst>
              <a:path h="7063740" w="18288000">
                <a:moveTo>
                  <a:pt x="0" y="0"/>
                </a:moveTo>
                <a:lnTo>
                  <a:pt x="18288000" y="0"/>
                </a:lnTo>
                <a:lnTo>
                  <a:pt x="18288000" y="7063740"/>
                </a:lnTo>
                <a:lnTo>
                  <a:pt x="0" y="7063740"/>
                </a:lnTo>
                <a:lnTo>
                  <a:pt x="0" y="0"/>
                </a:lnTo>
                <a:close/>
              </a:path>
            </a:pathLst>
          </a:custGeom>
          <a:blipFill>
            <a:blip r:embed="rId3"/>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grpSp>
        <p:nvGrpSpPr>
          <p:cNvPr name="Group 2" id="2"/>
          <p:cNvGrpSpPr/>
          <p:nvPr/>
        </p:nvGrpSpPr>
        <p:grpSpPr>
          <a:xfrm rot="0">
            <a:off x="15460089" y="8386187"/>
            <a:ext cx="2827911" cy="1900813"/>
            <a:chOff x="0" y="0"/>
            <a:chExt cx="5796118" cy="3895926"/>
          </a:xfrm>
        </p:grpSpPr>
        <p:sp>
          <p:nvSpPr>
            <p:cNvPr name="Freeform 3" id="3"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
        <p:nvSpPr>
          <p:cNvPr name="Freeform 4" id="4"/>
          <p:cNvSpPr/>
          <p:nvPr/>
        </p:nvSpPr>
        <p:spPr>
          <a:xfrm flipH="false" flipV="false" rot="0">
            <a:off x="0" y="0"/>
            <a:ext cx="14023994" cy="10287000"/>
          </a:xfrm>
          <a:custGeom>
            <a:avLst/>
            <a:gdLst/>
            <a:ahLst/>
            <a:cxnLst/>
            <a:rect r="r" b="b" t="t" l="l"/>
            <a:pathLst>
              <a:path h="10287000" w="14023994">
                <a:moveTo>
                  <a:pt x="0" y="0"/>
                </a:moveTo>
                <a:lnTo>
                  <a:pt x="14023994" y="0"/>
                </a:lnTo>
                <a:lnTo>
                  <a:pt x="14023994" y="10287000"/>
                </a:lnTo>
                <a:lnTo>
                  <a:pt x="0" y="10287000"/>
                </a:lnTo>
                <a:lnTo>
                  <a:pt x="0" y="0"/>
                </a:lnTo>
                <a:close/>
              </a:path>
            </a:pathLst>
          </a:custGeom>
          <a:blipFill>
            <a:blip r:embed="rId3"/>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A9BECB"/>
        </a:solidFill>
      </p:bgPr>
    </p:bg>
    <p:spTree>
      <p:nvGrpSpPr>
        <p:cNvPr id="1" name=""/>
        <p:cNvGrpSpPr/>
        <p:nvPr/>
      </p:nvGrpSpPr>
      <p:grpSpPr>
        <a:xfrm>
          <a:off x="0" y="0"/>
          <a:ext cx="0" cy="0"/>
          <a:chOff x="0" y="0"/>
          <a:chExt cx="0" cy="0"/>
        </a:xfrm>
      </p:grpSpPr>
      <p:sp>
        <p:nvSpPr>
          <p:cNvPr name="Freeform 2" id="2"/>
          <p:cNvSpPr/>
          <p:nvPr/>
        </p:nvSpPr>
        <p:spPr>
          <a:xfrm flipH="false" flipV="false" rot="0">
            <a:off x="0" y="400050"/>
            <a:ext cx="18288000" cy="9486900"/>
          </a:xfrm>
          <a:custGeom>
            <a:avLst/>
            <a:gdLst/>
            <a:ahLst/>
            <a:cxnLst/>
            <a:rect r="r" b="b" t="t" l="l"/>
            <a:pathLst>
              <a:path h="9486900" w="18288000">
                <a:moveTo>
                  <a:pt x="0" y="0"/>
                </a:moveTo>
                <a:lnTo>
                  <a:pt x="18288000" y="0"/>
                </a:lnTo>
                <a:lnTo>
                  <a:pt x="18288000" y="9486900"/>
                </a:lnTo>
                <a:lnTo>
                  <a:pt x="0" y="9486900"/>
                </a:lnTo>
                <a:lnTo>
                  <a:pt x="0" y="0"/>
                </a:lnTo>
                <a:close/>
              </a:path>
            </a:pathLst>
          </a:custGeom>
          <a:blipFill>
            <a:blip r:embed="rId2"/>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2592733" y="86977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231620"/>
            <a:ext cx="906675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Problems we have faced</a:t>
            </a:r>
          </a:p>
        </p:txBody>
      </p:sp>
      <p:sp>
        <p:nvSpPr>
          <p:cNvPr name="TextBox 7" id="7"/>
          <p:cNvSpPr txBox="true"/>
          <p:nvPr/>
        </p:nvSpPr>
        <p:spPr>
          <a:xfrm rot="0">
            <a:off x="1028700" y="2926435"/>
            <a:ext cx="12535783" cy="2424613"/>
          </a:xfrm>
          <a:prstGeom prst="rect">
            <a:avLst/>
          </a:prstGeom>
        </p:spPr>
        <p:txBody>
          <a:bodyPr anchor="t" rtlCol="false" tIns="0" lIns="0" bIns="0" rIns="0">
            <a:spAutoFit/>
          </a:bodyPr>
          <a:lstStyle/>
          <a:p>
            <a:pPr algn="l">
              <a:lnSpc>
                <a:spcPts val="4946"/>
              </a:lnSpc>
            </a:pPr>
            <a:r>
              <a:rPr lang="en-US" sz="2909">
                <a:solidFill>
                  <a:srgbClr val="0F4662"/>
                </a:solidFill>
                <a:latin typeface="Quicksand"/>
                <a:ea typeface="Quicksand"/>
                <a:cs typeface="Quicksand"/>
                <a:sym typeface="Quicksand"/>
              </a:rPr>
              <a:t>We have faced a problem that the data was not realistic and was not fit the model, also we have faced another problem that we collected data from different resources and that made the data unstable.</a:t>
            </a:r>
          </a:p>
          <a:p>
            <a:pPr algn="l" marL="0" indent="0" lvl="0">
              <a:lnSpc>
                <a:spcPts val="4946"/>
              </a:lnSpc>
            </a:pPr>
            <a:r>
              <a:rPr lang="en-US" sz="2909">
                <a:solidFill>
                  <a:srgbClr val="0F4662"/>
                </a:solidFill>
                <a:latin typeface="Quicksand"/>
                <a:ea typeface="Quicksand"/>
                <a:cs typeface="Quicksand"/>
                <a:sym typeface="Quicksand"/>
              </a:rPr>
              <a:t>.</a:t>
            </a:r>
          </a:p>
        </p:txBody>
      </p:sp>
      <p:grpSp>
        <p:nvGrpSpPr>
          <p:cNvPr name="Group 8" id="8"/>
          <p:cNvGrpSpPr/>
          <p:nvPr/>
        </p:nvGrpSpPr>
        <p:grpSpPr>
          <a:xfrm rot="0">
            <a:off x="15377135" y="8425196"/>
            <a:ext cx="2910865" cy="1861804"/>
            <a:chOff x="0" y="0"/>
            <a:chExt cx="5796118" cy="3707226"/>
          </a:xfrm>
        </p:grpSpPr>
        <p:sp>
          <p:nvSpPr>
            <p:cNvPr name="Freeform 9" id="9" descr="A red and grey logo  AI-generated content may be incorrect."/>
            <p:cNvSpPr/>
            <p:nvPr/>
          </p:nvSpPr>
          <p:spPr>
            <a:xfrm flipH="false" flipV="false" rot="0">
              <a:off x="0" y="0"/>
              <a:ext cx="5796153" cy="3707279"/>
            </a:xfrm>
            <a:custGeom>
              <a:avLst/>
              <a:gdLst/>
              <a:ahLst/>
              <a:cxnLst/>
              <a:rect r="r" b="b" t="t" l="l"/>
              <a:pathLst>
                <a:path h="3707279" w="5796153">
                  <a:moveTo>
                    <a:pt x="0" y="0"/>
                  </a:moveTo>
                  <a:lnTo>
                    <a:pt x="5796153" y="0"/>
                  </a:lnTo>
                  <a:lnTo>
                    <a:pt x="5796153" y="3707279"/>
                  </a:lnTo>
                  <a:lnTo>
                    <a:pt x="0" y="3707279"/>
                  </a:lnTo>
                  <a:lnTo>
                    <a:pt x="0" y="0"/>
                  </a:lnTo>
                  <a:close/>
                </a:path>
              </a:pathLst>
            </a:custGeom>
            <a:blipFill>
              <a:blip r:embed="rId4"/>
              <a:stretch>
                <a:fillRect l="0" t="-2545" r="0" b="-2544"/>
              </a:stretch>
            </a:blipFill>
          </p:spPr>
        </p:sp>
      </p:grpSp>
      <p:sp>
        <p:nvSpPr>
          <p:cNvPr name="TextBox 10" id="10"/>
          <p:cNvSpPr txBox="true"/>
          <p:nvPr/>
        </p:nvSpPr>
        <p:spPr>
          <a:xfrm rot="0">
            <a:off x="1028700" y="6668951"/>
            <a:ext cx="12535783" cy="1186592"/>
          </a:xfrm>
          <a:prstGeom prst="rect">
            <a:avLst/>
          </a:prstGeom>
        </p:spPr>
        <p:txBody>
          <a:bodyPr anchor="t" rtlCol="false" tIns="0" lIns="0" bIns="0" rIns="0">
            <a:spAutoFit/>
          </a:bodyPr>
          <a:lstStyle/>
          <a:p>
            <a:pPr algn="l" marL="0" indent="0" lvl="0">
              <a:lnSpc>
                <a:spcPts val="4946"/>
              </a:lnSpc>
            </a:pPr>
            <a:r>
              <a:rPr lang="en-US" sz="2909">
                <a:solidFill>
                  <a:srgbClr val="0F4662"/>
                </a:solidFill>
                <a:latin typeface="Quicksand"/>
                <a:ea typeface="Quicksand"/>
                <a:cs typeface="Quicksand"/>
                <a:sym typeface="Quicksand"/>
              </a:rPr>
              <a:t>We have used python library (faker lib), it helped us to generate realistic and consistent data </a:t>
            </a:r>
          </a:p>
        </p:txBody>
      </p:sp>
      <p:sp>
        <p:nvSpPr>
          <p:cNvPr name="TextBox 11" id="11"/>
          <p:cNvSpPr txBox="true"/>
          <p:nvPr/>
        </p:nvSpPr>
        <p:spPr>
          <a:xfrm rot="0">
            <a:off x="1028700" y="5491654"/>
            <a:ext cx="12535783" cy="567697"/>
          </a:xfrm>
          <a:prstGeom prst="rect">
            <a:avLst/>
          </a:prstGeom>
        </p:spPr>
        <p:txBody>
          <a:bodyPr anchor="t" rtlCol="false" tIns="0" lIns="0" bIns="0" rIns="0">
            <a:spAutoFit/>
          </a:bodyPr>
          <a:lstStyle/>
          <a:p>
            <a:pPr algn="l" marL="0" indent="0" lvl="0">
              <a:lnSpc>
                <a:spcPts val="4946"/>
              </a:lnSpc>
            </a:pPr>
            <a:r>
              <a:rPr lang="en-US" b="true" sz="2909">
                <a:solidFill>
                  <a:srgbClr val="0F4662"/>
                </a:solidFill>
                <a:latin typeface="Quicksand Bold"/>
                <a:ea typeface="Quicksand Bold"/>
                <a:cs typeface="Quicksand Bold"/>
                <a:sym typeface="Quicksand Bold"/>
              </a:rPr>
              <a:t>The Solution :</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7375478" y="197410"/>
            <a:ext cx="521704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4272850" y="2044400"/>
            <a:ext cx="10397336" cy="6794800"/>
          </a:xfrm>
          <a:prstGeom prst="rect">
            <a:avLst/>
          </a:prstGeom>
        </p:spPr>
        <p:txBody>
          <a:bodyPr anchor="t" rtlCol="false" tIns="0" lIns="0" bIns="0" rIns="0">
            <a:spAutoFit/>
          </a:bodyPr>
          <a:lstStyle/>
          <a:p>
            <a:pPr algn="ctr">
              <a:lnSpc>
                <a:spcPts val="3646"/>
              </a:lnSpc>
            </a:pPr>
            <a:r>
              <a:rPr lang="en-US" sz="2145">
                <a:solidFill>
                  <a:srgbClr val="0F4662"/>
                </a:solidFill>
                <a:latin typeface="Quicksand"/>
                <a:ea typeface="Quicksand"/>
                <a:cs typeface="Quicksand"/>
                <a:sym typeface="Quicksand"/>
              </a:rPr>
              <a:t>The development and implementation of this online examination</a:t>
            </a:r>
          </a:p>
          <a:p>
            <a:pPr algn="ctr">
              <a:lnSpc>
                <a:spcPts val="3646"/>
              </a:lnSpc>
            </a:pPr>
            <a:r>
              <a:rPr lang="en-US" sz="2145">
                <a:solidFill>
                  <a:srgbClr val="0F4662"/>
                </a:solidFill>
                <a:latin typeface="Quicksand"/>
                <a:ea typeface="Quicksand"/>
                <a:cs typeface="Quicksand"/>
                <a:sym typeface="Quicksand"/>
              </a:rPr>
              <a:t> system represent a significant stride towards modernizing and </a:t>
            </a:r>
          </a:p>
          <a:p>
            <a:pPr algn="ctr">
              <a:lnSpc>
                <a:spcPts val="3646"/>
              </a:lnSpc>
            </a:pPr>
            <a:r>
              <a:rPr lang="en-US" sz="2145">
                <a:solidFill>
                  <a:srgbClr val="0F4662"/>
                </a:solidFill>
                <a:latin typeface="Quicksand"/>
                <a:ea typeface="Quicksand"/>
                <a:cs typeface="Quicksand"/>
                <a:sym typeface="Quicksand"/>
              </a:rPr>
              <a:t>streamlining the assessment process in education. By providing </a:t>
            </a:r>
          </a:p>
          <a:p>
            <a:pPr algn="ctr">
              <a:lnSpc>
                <a:spcPts val="3646"/>
              </a:lnSpc>
            </a:pPr>
            <a:r>
              <a:rPr lang="en-US" sz="2145">
                <a:solidFill>
                  <a:srgbClr val="0F4662"/>
                </a:solidFill>
                <a:latin typeface="Quicksand"/>
                <a:ea typeface="Quicksand"/>
                <a:cs typeface="Quicksand"/>
                <a:sym typeface="Quicksand"/>
              </a:rPr>
              <a:t>a robust, intuitive platform for both students and instructors, </a:t>
            </a:r>
          </a:p>
          <a:p>
            <a:pPr algn="ctr">
              <a:lnSpc>
                <a:spcPts val="3646"/>
              </a:lnSpc>
            </a:pPr>
            <a:r>
              <a:rPr lang="en-US" sz="2145">
                <a:solidFill>
                  <a:srgbClr val="0F4662"/>
                </a:solidFill>
                <a:latin typeface="Quicksand"/>
                <a:ea typeface="Quicksand"/>
                <a:cs typeface="Quicksand"/>
                <a:sym typeface="Quicksand"/>
              </a:rPr>
              <a:t>the system addresses many of the traditional challenges </a:t>
            </a:r>
          </a:p>
          <a:p>
            <a:pPr algn="ctr">
              <a:lnSpc>
                <a:spcPts val="3646"/>
              </a:lnSpc>
            </a:pPr>
            <a:r>
              <a:rPr lang="en-US" sz="2145">
                <a:solidFill>
                  <a:srgbClr val="0F4662"/>
                </a:solidFill>
                <a:latin typeface="Quicksand"/>
                <a:ea typeface="Quicksand"/>
                <a:cs typeface="Quicksand"/>
                <a:sym typeface="Quicksand"/>
              </a:rPr>
              <a:t>associated with manual examinations, while introducing </a:t>
            </a:r>
          </a:p>
          <a:p>
            <a:pPr algn="ctr">
              <a:lnSpc>
                <a:spcPts val="3646"/>
              </a:lnSpc>
            </a:pPr>
            <a:r>
              <a:rPr lang="en-US" sz="2145">
                <a:solidFill>
                  <a:srgbClr val="0F4662"/>
                </a:solidFill>
                <a:latin typeface="Quicksand"/>
                <a:ea typeface="Quicksand"/>
                <a:cs typeface="Quicksand"/>
                <a:sym typeface="Quicksand"/>
              </a:rPr>
              <a:t>numerous efficiencies and benefits.</a:t>
            </a:r>
          </a:p>
          <a:p>
            <a:pPr algn="ctr">
              <a:lnSpc>
                <a:spcPts val="3646"/>
              </a:lnSpc>
            </a:pPr>
          </a:p>
          <a:p>
            <a:pPr algn="ctr">
              <a:lnSpc>
                <a:spcPts val="3646"/>
              </a:lnSpc>
            </a:pPr>
            <a:r>
              <a:rPr lang="en-US" sz="2145">
                <a:solidFill>
                  <a:srgbClr val="0F4662"/>
                </a:solidFill>
                <a:latin typeface="Quicksand"/>
                <a:ea typeface="Quicksand"/>
                <a:cs typeface="Quicksand"/>
                <a:sym typeface="Quicksand"/>
              </a:rPr>
              <a:t>Beyond the immediate conveniences, this online examination </a:t>
            </a:r>
          </a:p>
          <a:p>
            <a:pPr algn="ctr">
              <a:lnSpc>
                <a:spcPts val="3646"/>
              </a:lnSpc>
            </a:pPr>
            <a:r>
              <a:rPr lang="en-US" sz="2145">
                <a:solidFill>
                  <a:srgbClr val="0F4662"/>
                </a:solidFill>
                <a:latin typeface="Quicksand"/>
                <a:ea typeface="Quicksand"/>
                <a:cs typeface="Quicksand"/>
                <a:sym typeface="Quicksand"/>
              </a:rPr>
              <a:t>system contributes to a more sustainable and technologically </a:t>
            </a:r>
          </a:p>
          <a:p>
            <a:pPr algn="ctr">
              <a:lnSpc>
                <a:spcPts val="3646"/>
              </a:lnSpc>
            </a:pPr>
            <a:r>
              <a:rPr lang="en-US" sz="2145">
                <a:solidFill>
                  <a:srgbClr val="0F4662"/>
                </a:solidFill>
                <a:latin typeface="Quicksand"/>
                <a:ea typeface="Quicksand"/>
                <a:cs typeface="Quicksand"/>
                <a:sym typeface="Quicksand"/>
              </a:rPr>
              <a:t>integrated educational ecosystem. It reduces reliance on</a:t>
            </a:r>
          </a:p>
          <a:p>
            <a:pPr algn="ctr">
              <a:lnSpc>
                <a:spcPts val="3646"/>
              </a:lnSpc>
            </a:pPr>
            <a:r>
              <a:rPr lang="en-US" sz="2145">
                <a:solidFill>
                  <a:srgbClr val="0F4662"/>
                </a:solidFill>
                <a:latin typeface="Quicksand"/>
                <a:ea typeface="Quicksand"/>
                <a:cs typeface="Quicksand"/>
                <a:sym typeface="Quicksand"/>
              </a:rPr>
              <a:t> paper, streamlines record-keeping, and enhances data </a:t>
            </a:r>
          </a:p>
          <a:p>
            <a:pPr algn="ctr">
              <a:lnSpc>
                <a:spcPts val="3646"/>
              </a:lnSpc>
            </a:pPr>
            <a:r>
              <a:rPr lang="en-US" sz="2145">
                <a:solidFill>
                  <a:srgbClr val="0F4662"/>
                </a:solidFill>
                <a:latin typeface="Quicksand"/>
                <a:ea typeface="Quicksand"/>
                <a:cs typeface="Quicksand"/>
                <a:sym typeface="Quicksand"/>
              </a:rPr>
              <a:t>analytics capabilities for educational institutions, offering insights </a:t>
            </a:r>
          </a:p>
          <a:p>
            <a:pPr algn="ctr">
              <a:lnSpc>
                <a:spcPts val="3646"/>
              </a:lnSpc>
            </a:pPr>
            <a:r>
              <a:rPr lang="en-US" sz="2145">
                <a:solidFill>
                  <a:srgbClr val="0F4662"/>
                </a:solidFill>
                <a:latin typeface="Quicksand"/>
                <a:ea typeface="Quicksand"/>
                <a:cs typeface="Quicksand"/>
                <a:sym typeface="Quicksand"/>
              </a:rPr>
              <a:t>into student performance trends and curriculum effecti</a:t>
            </a:r>
          </a:p>
          <a:p>
            <a:pPr algn="ctr" marL="0" indent="0" lvl="0">
              <a:lnSpc>
                <a:spcPts val="3306"/>
              </a:lnSpc>
            </a:pPr>
          </a:p>
        </p:txBody>
      </p:sp>
      <p:sp>
        <p:nvSpPr>
          <p:cNvPr name="AutoShape 4" id="4"/>
          <p:cNvSpPr/>
          <p:nvPr/>
        </p:nvSpPr>
        <p:spPr>
          <a:xfrm>
            <a:off x="5897880" y="1959001"/>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9296400"/>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060485" y="1435025"/>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9706302"/>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5464528" y="8390065"/>
            <a:ext cx="2823472" cy="1897829"/>
            <a:chOff x="0" y="0"/>
            <a:chExt cx="5796118" cy="3895926"/>
          </a:xfrm>
        </p:grpSpPr>
        <p:sp>
          <p:nvSpPr>
            <p:cNvPr name="Freeform 9" id="9"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573678" y="8463432"/>
            <a:ext cx="2714322" cy="1824462"/>
            <a:chOff x="0" y="0"/>
            <a:chExt cx="5796118" cy="3895926"/>
          </a:xfrm>
        </p:grpSpPr>
        <p:sp>
          <p:nvSpPr>
            <p:cNvPr name="Freeform 8" id="8"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4"/>
              <a:stretch>
                <a:fillRect l="0" t="0" r="0" b="1"/>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A screenshot of a computer  AI-generated content may be incorrect."/>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722" t="0" r="-1722" b="0"/>
              </a:stretch>
            </a:blipFill>
          </p:spPr>
        </p:sp>
      </p:grpSp>
      <p:grpSp>
        <p:nvGrpSpPr>
          <p:cNvPr name="Group 4" id="4"/>
          <p:cNvGrpSpPr/>
          <p:nvPr/>
        </p:nvGrpSpPr>
        <p:grpSpPr>
          <a:xfrm rot="0">
            <a:off x="16066730" y="8565601"/>
            <a:ext cx="2221270" cy="1493052"/>
            <a:chOff x="0" y="0"/>
            <a:chExt cx="5796118" cy="3895926"/>
          </a:xfrm>
        </p:grpSpPr>
        <p:sp>
          <p:nvSpPr>
            <p:cNvPr name="Freeform 5" id="5"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3"/>
              <a:stretch>
                <a:fillRect l="0" t="0" r="0" b="1"/>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365838" y="0"/>
            <a:ext cx="9922162" cy="10287000"/>
            <a:chOff x="0" y="0"/>
            <a:chExt cx="2613244" cy="2709333"/>
          </a:xfrm>
        </p:grpSpPr>
        <p:sp>
          <p:nvSpPr>
            <p:cNvPr name="Freeform 3" id="3"/>
            <p:cNvSpPr/>
            <p:nvPr/>
          </p:nvSpPr>
          <p:spPr>
            <a:xfrm flipH="false" flipV="false" rot="0">
              <a:off x="0" y="0"/>
              <a:ext cx="2613244" cy="2709333"/>
            </a:xfrm>
            <a:custGeom>
              <a:avLst/>
              <a:gdLst/>
              <a:ahLst/>
              <a:cxnLst/>
              <a:rect r="r" b="b" t="t" l="l"/>
              <a:pathLst>
                <a:path h="2709333" w="2613244">
                  <a:moveTo>
                    <a:pt x="0" y="0"/>
                  </a:moveTo>
                  <a:lnTo>
                    <a:pt x="2613244" y="0"/>
                  </a:lnTo>
                  <a:lnTo>
                    <a:pt x="2613244" y="2709333"/>
                  </a:lnTo>
                  <a:lnTo>
                    <a:pt x="0" y="2709333"/>
                  </a:lnTo>
                  <a:close/>
                </a:path>
              </a:pathLst>
            </a:custGeom>
            <a:solidFill>
              <a:srgbClr val="DBE5EA"/>
            </a:solidFill>
          </p:spPr>
        </p:sp>
        <p:sp>
          <p:nvSpPr>
            <p:cNvPr name="TextBox 4" id="4"/>
            <p:cNvSpPr txBox="true"/>
            <p:nvPr/>
          </p:nvSpPr>
          <p:spPr>
            <a:xfrm>
              <a:off x="0" y="-123825"/>
              <a:ext cx="2613244"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864383" y="4543742"/>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phases</a:t>
            </a:r>
          </a:p>
        </p:txBody>
      </p:sp>
      <p:sp>
        <p:nvSpPr>
          <p:cNvPr name="TextBox 6" id="6"/>
          <p:cNvSpPr txBox="true"/>
          <p:nvPr/>
        </p:nvSpPr>
        <p:spPr>
          <a:xfrm rot="0">
            <a:off x="8853545" y="3417873"/>
            <a:ext cx="8405755" cy="5445378"/>
          </a:xfrm>
          <a:prstGeom prst="rect">
            <a:avLst/>
          </a:prstGeom>
        </p:spPr>
        <p:txBody>
          <a:bodyPr anchor="t" rtlCol="false" tIns="0" lIns="0" bIns="0" rIns="0">
            <a:spAutoFit/>
          </a:bodyPr>
          <a:lstStyle/>
          <a:p>
            <a:pPr algn="l" marL="695832" indent="-347916" lvl="1">
              <a:lnSpc>
                <a:spcPts val="5478"/>
              </a:lnSpc>
              <a:buFont typeface="Arial"/>
              <a:buChar char="•"/>
            </a:pPr>
            <a:r>
              <a:rPr lang="en-US" sz="3222">
                <a:solidFill>
                  <a:srgbClr val="0F4662"/>
                </a:solidFill>
                <a:latin typeface="Quicksand"/>
                <a:ea typeface="Quicksand"/>
                <a:cs typeface="Quicksand"/>
                <a:sym typeface="Quicksand"/>
              </a:rPr>
              <a:t>Analyzing the Idea</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Get data</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Build the datab</a:t>
            </a:r>
            <a:r>
              <a:rPr lang="en-US" sz="3222">
                <a:solidFill>
                  <a:srgbClr val="0F4662"/>
                </a:solidFill>
                <a:latin typeface="Quicksand"/>
                <a:ea typeface="Quicksand"/>
                <a:cs typeface="Quicksand"/>
                <a:sym typeface="Quicksand"/>
              </a:rPr>
              <a:t>ase and store data</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Analyzing the data</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Creating reports</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Building the system</a:t>
            </a:r>
          </a:p>
          <a:p>
            <a:pPr algn="l" marL="695832" indent="-347916" lvl="1">
              <a:lnSpc>
                <a:spcPts val="5478"/>
              </a:lnSpc>
              <a:buFont typeface="Arial"/>
              <a:buChar char="•"/>
            </a:pPr>
            <a:r>
              <a:rPr lang="en-US" sz="3222">
                <a:solidFill>
                  <a:srgbClr val="0F4662"/>
                </a:solidFill>
                <a:latin typeface="Quicksand"/>
                <a:ea typeface="Quicksand"/>
                <a:cs typeface="Quicksand"/>
                <a:sym typeface="Quicksand"/>
              </a:rPr>
              <a:t>Test and validate the system</a:t>
            </a:r>
          </a:p>
          <a:p>
            <a:pPr algn="l">
              <a:lnSpc>
                <a:spcPts val="5478"/>
              </a:lnSpc>
            </a:pPr>
          </a:p>
        </p:txBody>
      </p:sp>
      <p:sp>
        <p:nvSpPr>
          <p:cNvPr name="TextBox 7" id="7"/>
          <p:cNvSpPr txBox="true"/>
          <p:nvPr/>
        </p:nvSpPr>
        <p:spPr>
          <a:xfrm rot="0">
            <a:off x="8853545" y="2384754"/>
            <a:ext cx="9922162"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We have built our project on a set of steps to get it done</a:t>
            </a:r>
          </a:p>
        </p:txBody>
      </p:sp>
      <p:sp>
        <p:nvSpPr>
          <p:cNvPr name="AutoShape 8" id="8"/>
          <p:cNvSpPr/>
          <p:nvPr/>
        </p:nvSpPr>
        <p:spPr>
          <a:xfrm>
            <a:off x="1028700" y="9296400"/>
            <a:ext cx="6492240" cy="0"/>
          </a:xfrm>
          <a:prstGeom prst="line">
            <a:avLst/>
          </a:prstGeom>
          <a:ln cap="flat" w="76200">
            <a:solidFill>
              <a:srgbClr val="0F4662"/>
            </a:solidFill>
            <a:prstDash val="solid"/>
            <a:headEnd type="none" len="sm" w="sm"/>
            <a:tailEnd type="none" len="sm" w="sm"/>
          </a:ln>
        </p:spPr>
      </p:sp>
      <p:grpSp>
        <p:nvGrpSpPr>
          <p:cNvPr name="Group 9" id="9"/>
          <p:cNvGrpSpPr/>
          <p:nvPr/>
        </p:nvGrpSpPr>
        <p:grpSpPr>
          <a:xfrm rot="0">
            <a:off x="15572961" y="8524089"/>
            <a:ext cx="2715039" cy="1824944"/>
            <a:chOff x="0" y="0"/>
            <a:chExt cx="5796118" cy="3895926"/>
          </a:xfrm>
        </p:grpSpPr>
        <p:sp>
          <p:nvSpPr>
            <p:cNvPr name="Freeform 10" id="10" descr="A red and grey logo  AI-generated content may be incorrect."/>
            <p:cNvSpPr/>
            <p:nvPr/>
          </p:nvSpPr>
          <p:spPr>
            <a:xfrm flipH="false" flipV="false" rot="0">
              <a:off x="0" y="0"/>
              <a:ext cx="5796153" cy="3895979"/>
            </a:xfrm>
            <a:custGeom>
              <a:avLst/>
              <a:gdLst/>
              <a:ahLst/>
              <a:cxnLst/>
              <a:rect r="r" b="b" t="t" l="l"/>
              <a:pathLst>
                <a:path h="3895979" w="5796153">
                  <a:moveTo>
                    <a:pt x="0" y="0"/>
                  </a:moveTo>
                  <a:lnTo>
                    <a:pt x="5796153" y="0"/>
                  </a:lnTo>
                  <a:lnTo>
                    <a:pt x="5796153" y="3895979"/>
                  </a:lnTo>
                  <a:lnTo>
                    <a:pt x="0" y="3895979"/>
                  </a:lnTo>
                  <a:lnTo>
                    <a:pt x="0" y="0"/>
                  </a:lnTo>
                  <a:close/>
                </a:path>
              </a:pathLst>
            </a:custGeom>
            <a:blipFill>
              <a:blip r:embed="rId2"/>
              <a:stretch>
                <a:fillRect l="0" t="0" r="0" b="1"/>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95296" y="1138993"/>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Tools used</a:t>
            </a:r>
          </a:p>
        </p:txBody>
      </p:sp>
      <p:grpSp>
        <p:nvGrpSpPr>
          <p:cNvPr name="Group 3" id="3"/>
          <p:cNvGrpSpPr>
            <a:grpSpLocks noChangeAspect="true"/>
          </p:cNvGrpSpPr>
          <p:nvPr/>
        </p:nvGrpSpPr>
        <p:grpSpPr>
          <a:xfrm rot="0">
            <a:off x="1592515" y="3169415"/>
            <a:ext cx="1687309" cy="1263854"/>
            <a:chOff x="0" y="0"/>
            <a:chExt cx="2820936" cy="2112980"/>
          </a:xfrm>
        </p:grpSpPr>
        <p:sp>
          <p:nvSpPr>
            <p:cNvPr name="Freeform 4" id="4" descr="Draw.io Logo PNG vector in SVG, PDF, AI ..."/>
            <p:cNvSpPr/>
            <p:nvPr/>
          </p:nvSpPr>
          <p:spPr>
            <a:xfrm flipH="false" flipV="false" rot="0">
              <a:off x="0" y="0"/>
              <a:ext cx="2820924" cy="2113026"/>
            </a:xfrm>
            <a:custGeom>
              <a:avLst/>
              <a:gdLst/>
              <a:ahLst/>
              <a:cxnLst/>
              <a:rect r="r" b="b" t="t" l="l"/>
              <a:pathLst>
                <a:path h="2113026" w="2820924">
                  <a:moveTo>
                    <a:pt x="0" y="0"/>
                  </a:moveTo>
                  <a:lnTo>
                    <a:pt x="2820924" y="0"/>
                  </a:lnTo>
                  <a:lnTo>
                    <a:pt x="2820924" y="2113026"/>
                  </a:lnTo>
                  <a:lnTo>
                    <a:pt x="0" y="2113026"/>
                  </a:lnTo>
                  <a:lnTo>
                    <a:pt x="0" y="0"/>
                  </a:lnTo>
                  <a:close/>
                </a:path>
              </a:pathLst>
            </a:custGeom>
            <a:blipFill>
              <a:blip r:embed="rId2"/>
              <a:stretch>
                <a:fillRect l="0" t="0" r="0" b="2"/>
              </a:stretch>
            </a:blipFill>
          </p:spPr>
        </p:sp>
      </p:grpSp>
      <p:grpSp>
        <p:nvGrpSpPr>
          <p:cNvPr name="Group 5" id="5"/>
          <p:cNvGrpSpPr>
            <a:grpSpLocks noChangeAspect="true"/>
          </p:cNvGrpSpPr>
          <p:nvPr/>
        </p:nvGrpSpPr>
        <p:grpSpPr>
          <a:xfrm rot="0">
            <a:off x="1899140" y="5001982"/>
            <a:ext cx="1074059" cy="1059802"/>
            <a:chOff x="0" y="0"/>
            <a:chExt cx="1952226" cy="1926312"/>
          </a:xfrm>
        </p:grpSpPr>
        <p:sp>
          <p:nvSpPr>
            <p:cNvPr name="Freeform 6" id="6"/>
            <p:cNvSpPr/>
            <p:nvPr/>
          </p:nvSpPr>
          <p:spPr>
            <a:xfrm flipH="false" flipV="false" rot="0">
              <a:off x="0" y="0"/>
              <a:ext cx="1952244" cy="1926336"/>
            </a:xfrm>
            <a:custGeom>
              <a:avLst/>
              <a:gdLst/>
              <a:ahLst/>
              <a:cxnLst/>
              <a:rect r="r" b="b" t="t" l="l"/>
              <a:pathLst>
                <a:path h="1926336" w="1952244">
                  <a:moveTo>
                    <a:pt x="0" y="0"/>
                  </a:moveTo>
                  <a:lnTo>
                    <a:pt x="1952244" y="0"/>
                  </a:lnTo>
                  <a:lnTo>
                    <a:pt x="1952244" y="1926336"/>
                  </a:lnTo>
                  <a:lnTo>
                    <a:pt x="0" y="1926336"/>
                  </a:lnTo>
                  <a:lnTo>
                    <a:pt x="0" y="0"/>
                  </a:lnTo>
                  <a:close/>
                </a:path>
              </a:pathLst>
            </a:custGeom>
            <a:blipFill>
              <a:blip r:embed="rId3"/>
              <a:stretch>
                <a:fillRect l="0" t="0" r="0" b="1"/>
              </a:stretch>
            </a:blipFill>
          </p:spPr>
        </p:sp>
      </p:grpSp>
      <p:grpSp>
        <p:nvGrpSpPr>
          <p:cNvPr name="Group 7" id="7"/>
          <p:cNvGrpSpPr>
            <a:grpSpLocks noChangeAspect="true"/>
          </p:cNvGrpSpPr>
          <p:nvPr/>
        </p:nvGrpSpPr>
        <p:grpSpPr>
          <a:xfrm rot="0">
            <a:off x="1537780" y="6770740"/>
            <a:ext cx="1742044" cy="1228660"/>
            <a:chOff x="0" y="0"/>
            <a:chExt cx="2800522" cy="1975202"/>
          </a:xfrm>
        </p:grpSpPr>
        <p:sp>
          <p:nvSpPr>
            <p:cNvPr name="Freeform 8" id="8" descr="Microsoft SQL Server Management Studio ..."/>
            <p:cNvSpPr/>
            <p:nvPr/>
          </p:nvSpPr>
          <p:spPr>
            <a:xfrm flipH="false" flipV="false" rot="0">
              <a:off x="0" y="0"/>
              <a:ext cx="2800477" cy="1975231"/>
            </a:xfrm>
            <a:custGeom>
              <a:avLst/>
              <a:gdLst/>
              <a:ahLst/>
              <a:cxnLst/>
              <a:rect r="r" b="b" t="t" l="l"/>
              <a:pathLst>
                <a:path h="1975231" w="2800477">
                  <a:moveTo>
                    <a:pt x="0" y="0"/>
                  </a:moveTo>
                  <a:lnTo>
                    <a:pt x="2800477" y="0"/>
                  </a:lnTo>
                  <a:lnTo>
                    <a:pt x="2800477" y="1975231"/>
                  </a:lnTo>
                  <a:lnTo>
                    <a:pt x="0" y="1975231"/>
                  </a:lnTo>
                  <a:lnTo>
                    <a:pt x="0" y="0"/>
                  </a:lnTo>
                  <a:close/>
                </a:path>
              </a:pathLst>
            </a:custGeom>
            <a:blipFill>
              <a:blip r:embed="rId4"/>
              <a:stretch>
                <a:fillRect l="0" t="0" r="-18638" b="1"/>
              </a:stretch>
            </a:blipFill>
          </p:spPr>
        </p:sp>
      </p:grpSp>
      <p:grpSp>
        <p:nvGrpSpPr>
          <p:cNvPr name="Group 9" id="9"/>
          <p:cNvGrpSpPr>
            <a:grpSpLocks noChangeAspect="true"/>
          </p:cNvGrpSpPr>
          <p:nvPr/>
        </p:nvGrpSpPr>
        <p:grpSpPr>
          <a:xfrm rot="0">
            <a:off x="9587480" y="6061784"/>
            <a:ext cx="2646572" cy="2646572"/>
            <a:chOff x="0" y="0"/>
            <a:chExt cx="3441542" cy="3441542"/>
          </a:xfrm>
        </p:grpSpPr>
        <p:sp>
          <p:nvSpPr>
            <p:cNvPr name="Freeform 10" id="10" descr="Download Google Meet Logo PNG Transparent Background 4096 x 4096, SVG, EPS  for free"/>
            <p:cNvSpPr/>
            <p:nvPr/>
          </p:nvSpPr>
          <p:spPr>
            <a:xfrm flipH="false" flipV="false" rot="0">
              <a:off x="0" y="0"/>
              <a:ext cx="3441573" cy="3441573"/>
            </a:xfrm>
            <a:custGeom>
              <a:avLst/>
              <a:gdLst/>
              <a:ahLst/>
              <a:cxnLst/>
              <a:rect r="r" b="b" t="t" l="l"/>
              <a:pathLst>
                <a:path h="3441573" w="3441573">
                  <a:moveTo>
                    <a:pt x="0" y="0"/>
                  </a:moveTo>
                  <a:lnTo>
                    <a:pt x="3441573" y="0"/>
                  </a:lnTo>
                  <a:lnTo>
                    <a:pt x="3441573" y="3441573"/>
                  </a:lnTo>
                  <a:lnTo>
                    <a:pt x="0" y="3441573"/>
                  </a:lnTo>
                  <a:lnTo>
                    <a:pt x="0" y="0"/>
                  </a:lnTo>
                  <a:close/>
                </a:path>
              </a:pathLst>
            </a:custGeom>
            <a:blipFill>
              <a:blip r:embed="rId5"/>
              <a:stretch>
                <a:fillRect l="0" t="0" r="0" b="0"/>
              </a:stretch>
            </a:blipFill>
          </p:spPr>
        </p:sp>
      </p:grpSp>
      <p:grpSp>
        <p:nvGrpSpPr>
          <p:cNvPr name="Group 11" id="11"/>
          <p:cNvGrpSpPr>
            <a:grpSpLocks noChangeAspect="true"/>
          </p:cNvGrpSpPr>
          <p:nvPr/>
        </p:nvGrpSpPr>
        <p:grpSpPr>
          <a:xfrm rot="0">
            <a:off x="9922649" y="2224208"/>
            <a:ext cx="1890412" cy="1890413"/>
            <a:chOff x="0" y="0"/>
            <a:chExt cx="2520550" cy="2520550"/>
          </a:xfrm>
        </p:grpSpPr>
        <p:sp>
          <p:nvSpPr>
            <p:cNvPr name="Freeform 12" id="12" descr="Whatsapp Logo Png ، المتجهات ، PSD ، قصاصة فنية , تحميل مجاني | Pngtree"/>
            <p:cNvSpPr/>
            <p:nvPr/>
          </p:nvSpPr>
          <p:spPr>
            <a:xfrm flipH="false" flipV="false" rot="0">
              <a:off x="0" y="0"/>
              <a:ext cx="2520569" cy="2520569"/>
            </a:xfrm>
            <a:custGeom>
              <a:avLst/>
              <a:gdLst/>
              <a:ahLst/>
              <a:cxnLst/>
              <a:rect r="r" b="b" t="t" l="l"/>
              <a:pathLst>
                <a:path h="2520569" w="2520569">
                  <a:moveTo>
                    <a:pt x="0" y="0"/>
                  </a:moveTo>
                  <a:lnTo>
                    <a:pt x="2520569" y="0"/>
                  </a:lnTo>
                  <a:lnTo>
                    <a:pt x="2520569" y="2520569"/>
                  </a:lnTo>
                  <a:lnTo>
                    <a:pt x="0" y="2520569"/>
                  </a:lnTo>
                  <a:lnTo>
                    <a:pt x="0" y="0"/>
                  </a:lnTo>
                  <a:close/>
                </a:path>
              </a:pathLst>
            </a:custGeom>
            <a:blipFill>
              <a:blip r:embed="rId6"/>
              <a:stretch>
                <a:fillRect l="0" t="0" r="0" b="0"/>
              </a:stretch>
            </a:blipFill>
          </p:spPr>
        </p:sp>
      </p:grpSp>
      <p:grpSp>
        <p:nvGrpSpPr>
          <p:cNvPr name="Group 13" id="13"/>
          <p:cNvGrpSpPr>
            <a:grpSpLocks noChangeAspect="true"/>
          </p:cNvGrpSpPr>
          <p:nvPr/>
        </p:nvGrpSpPr>
        <p:grpSpPr>
          <a:xfrm rot="0">
            <a:off x="1786208" y="8635705"/>
            <a:ext cx="1245189" cy="1245189"/>
            <a:chOff x="0" y="0"/>
            <a:chExt cx="1952226" cy="1952226"/>
          </a:xfrm>
        </p:grpSpPr>
        <p:sp>
          <p:nvSpPr>
            <p:cNvPr name="Freeform 14" id="14"/>
            <p:cNvSpPr/>
            <p:nvPr/>
          </p:nvSpPr>
          <p:spPr>
            <a:xfrm flipH="false" flipV="false" rot="0">
              <a:off x="0" y="0"/>
              <a:ext cx="1952244" cy="1952244"/>
            </a:xfrm>
            <a:custGeom>
              <a:avLst/>
              <a:gdLst/>
              <a:ahLst/>
              <a:cxnLst/>
              <a:rect r="r" b="b" t="t" l="l"/>
              <a:pathLst>
                <a:path h="1952244" w="1952244">
                  <a:moveTo>
                    <a:pt x="0" y="0"/>
                  </a:moveTo>
                  <a:lnTo>
                    <a:pt x="1952244" y="0"/>
                  </a:lnTo>
                  <a:lnTo>
                    <a:pt x="1952244" y="1952244"/>
                  </a:lnTo>
                  <a:lnTo>
                    <a:pt x="0" y="1952244"/>
                  </a:lnTo>
                  <a:lnTo>
                    <a:pt x="0" y="0"/>
                  </a:lnTo>
                  <a:close/>
                </a:path>
              </a:pathLst>
            </a:custGeom>
            <a:blipFill>
              <a:blip r:embed="rId7"/>
              <a:stretch>
                <a:fillRect l="0" t="0" r="0" b="0"/>
              </a:stretch>
            </a:blipFill>
          </p:spPr>
        </p:sp>
      </p:grpSp>
      <p:grpSp>
        <p:nvGrpSpPr>
          <p:cNvPr name="Group 15" id="15"/>
          <p:cNvGrpSpPr>
            <a:grpSpLocks noChangeAspect="true"/>
          </p:cNvGrpSpPr>
          <p:nvPr/>
        </p:nvGrpSpPr>
        <p:grpSpPr>
          <a:xfrm rot="0">
            <a:off x="9991508" y="4643871"/>
            <a:ext cx="1752694" cy="1417913"/>
            <a:chOff x="0" y="0"/>
            <a:chExt cx="2336926" cy="1890550"/>
          </a:xfrm>
        </p:grpSpPr>
        <p:sp>
          <p:nvSpPr>
            <p:cNvPr name="Freeform 16" id="16" descr="Google Docs on Android: Now you can open Google Docs on Android directly in  edit mode - The Economic Times"/>
            <p:cNvSpPr/>
            <p:nvPr/>
          </p:nvSpPr>
          <p:spPr>
            <a:xfrm flipH="false" flipV="false" rot="0">
              <a:off x="0" y="0"/>
              <a:ext cx="2336927" cy="1890522"/>
            </a:xfrm>
            <a:custGeom>
              <a:avLst/>
              <a:gdLst/>
              <a:ahLst/>
              <a:cxnLst/>
              <a:rect r="r" b="b" t="t" l="l"/>
              <a:pathLst>
                <a:path h="1890522" w="2336927">
                  <a:moveTo>
                    <a:pt x="0" y="0"/>
                  </a:moveTo>
                  <a:lnTo>
                    <a:pt x="2336927" y="0"/>
                  </a:lnTo>
                  <a:lnTo>
                    <a:pt x="2336927" y="1890522"/>
                  </a:lnTo>
                  <a:lnTo>
                    <a:pt x="0" y="1890522"/>
                  </a:lnTo>
                  <a:lnTo>
                    <a:pt x="0" y="0"/>
                  </a:lnTo>
                  <a:close/>
                </a:path>
              </a:pathLst>
            </a:custGeom>
            <a:blipFill>
              <a:blip r:embed="rId8"/>
              <a:stretch>
                <a:fillRect l="0" t="0" r="-7865" b="-1"/>
              </a:stretch>
            </a:blipFill>
          </p:spPr>
        </p:sp>
      </p:grpSp>
      <p:sp>
        <p:nvSpPr>
          <p:cNvPr name="TextBox 17" id="17"/>
          <p:cNvSpPr txBox="true"/>
          <p:nvPr/>
        </p:nvSpPr>
        <p:spPr>
          <a:xfrm rot="0">
            <a:off x="3531341" y="3319861"/>
            <a:ext cx="390854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Used For Design ERD</a:t>
            </a:r>
          </a:p>
        </p:txBody>
      </p:sp>
      <p:sp>
        <p:nvSpPr>
          <p:cNvPr name="TextBox 18" id="18"/>
          <p:cNvSpPr txBox="true"/>
          <p:nvPr/>
        </p:nvSpPr>
        <p:spPr>
          <a:xfrm rot="0">
            <a:off x="3531341" y="4878157"/>
            <a:ext cx="3908543" cy="1642205"/>
          </a:xfrm>
          <a:prstGeom prst="rect">
            <a:avLst/>
          </a:prstGeom>
        </p:spPr>
        <p:txBody>
          <a:bodyPr anchor="t" rtlCol="false" tIns="0" lIns="0" bIns="0" rIns="0">
            <a:spAutoFit/>
          </a:bodyPr>
          <a:lstStyle/>
          <a:p>
            <a:pPr algn="l">
              <a:lnSpc>
                <a:spcPts val="4485"/>
              </a:lnSpc>
            </a:pPr>
            <a:r>
              <a:rPr lang="en-US" sz="2638" i="true" b="true">
                <a:solidFill>
                  <a:srgbClr val="0F4662"/>
                </a:solidFill>
                <a:latin typeface="Quicksand Bold"/>
                <a:ea typeface="Quicksand Bold"/>
                <a:cs typeface="Quicksand Bold"/>
                <a:sym typeface="Quicksand Bold"/>
              </a:rPr>
              <a:t>Build Desktop app</a:t>
            </a:r>
          </a:p>
          <a:p>
            <a:pPr algn="l">
              <a:lnSpc>
                <a:spcPts val="4485"/>
              </a:lnSpc>
            </a:pPr>
            <a:r>
              <a:rPr lang="en-US" sz="2638" i="true" b="true">
                <a:solidFill>
                  <a:srgbClr val="0F4662"/>
                </a:solidFill>
                <a:latin typeface="Quicksand Bold"/>
                <a:ea typeface="Quicksand Bold"/>
                <a:cs typeface="Quicksand Bold"/>
                <a:sym typeface="Quicksand Bold"/>
              </a:rPr>
              <a:t>Create SSRS Reports</a:t>
            </a:r>
          </a:p>
          <a:p>
            <a:pPr algn="l" marL="0" indent="0" lvl="0">
              <a:lnSpc>
                <a:spcPts val="4485"/>
              </a:lnSpc>
            </a:pPr>
          </a:p>
        </p:txBody>
      </p:sp>
      <p:sp>
        <p:nvSpPr>
          <p:cNvPr name="TextBox 19" id="19"/>
          <p:cNvSpPr txBox="true"/>
          <p:nvPr/>
        </p:nvSpPr>
        <p:spPr>
          <a:xfrm rot="0">
            <a:off x="3531341" y="8584531"/>
            <a:ext cx="3908543" cy="1080230"/>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Build and design Dashboards </a:t>
            </a:r>
          </a:p>
        </p:txBody>
      </p:sp>
      <p:sp>
        <p:nvSpPr>
          <p:cNvPr name="TextBox 20" id="20"/>
          <p:cNvSpPr txBox="true"/>
          <p:nvPr/>
        </p:nvSpPr>
        <p:spPr>
          <a:xfrm rot="0">
            <a:off x="12021887" y="2848375"/>
            <a:ext cx="390854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Team Connection</a:t>
            </a:r>
          </a:p>
        </p:txBody>
      </p:sp>
      <p:sp>
        <p:nvSpPr>
          <p:cNvPr name="TextBox 21" id="21"/>
          <p:cNvSpPr txBox="true"/>
          <p:nvPr/>
        </p:nvSpPr>
        <p:spPr>
          <a:xfrm rot="0">
            <a:off x="3531341" y="6502497"/>
            <a:ext cx="3908543" cy="164220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Build and designUsed For host database , execute queries</a:t>
            </a:r>
          </a:p>
        </p:txBody>
      </p:sp>
      <p:grpSp>
        <p:nvGrpSpPr>
          <p:cNvPr name="Group 22" id="22"/>
          <p:cNvGrpSpPr>
            <a:grpSpLocks noChangeAspect="true"/>
          </p:cNvGrpSpPr>
          <p:nvPr/>
        </p:nvGrpSpPr>
        <p:grpSpPr>
          <a:xfrm rot="0">
            <a:off x="10269598" y="8708356"/>
            <a:ext cx="1282337" cy="1282337"/>
            <a:chOff x="0" y="0"/>
            <a:chExt cx="1952226" cy="1952226"/>
          </a:xfrm>
        </p:grpSpPr>
        <p:sp>
          <p:nvSpPr>
            <p:cNvPr name="Freeform 23" id="23" descr="ChatGPT Logo - Chat gpt Icon on Green Background 21059825 Vector Art at  Vecteezy"/>
            <p:cNvSpPr/>
            <p:nvPr/>
          </p:nvSpPr>
          <p:spPr>
            <a:xfrm flipH="false" flipV="false" rot="0">
              <a:off x="0" y="0"/>
              <a:ext cx="1952244" cy="1952244"/>
            </a:xfrm>
            <a:custGeom>
              <a:avLst/>
              <a:gdLst/>
              <a:ahLst/>
              <a:cxnLst/>
              <a:rect r="r" b="b" t="t" l="l"/>
              <a:pathLst>
                <a:path h="1952244" w="1952244">
                  <a:moveTo>
                    <a:pt x="0" y="0"/>
                  </a:moveTo>
                  <a:lnTo>
                    <a:pt x="1952244" y="0"/>
                  </a:lnTo>
                  <a:lnTo>
                    <a:pt x="1952244" y="1952244"/>
                  </a:lnTo>
                  <a:lnTo>
                    <a:pt x="0" y="1952244"/>
                  </a:lnTo>
                  <a:lnTo>
                    <a:pt x="0" y="0"/>
                  </a:lnTo>
                  <a:close/>
                </a:path>
              </a:pathLst>
            </a:custGeom>
            <a:blipFill>
              <a:blip r:embed="rId9"/>
              <a:stretch>
                <a:fillRect l="0" t="0" r="0" b="0"/>
              </a:stretch>
            </a:blipFill>
          </p:spPr>
        </p:sp>
      </p:grpSp>
      <p:sp>
        <p:nvSpPr>
          <p:cNvPr name="TextBox 24" id="24"/>
          <p:cNvSpPr txBox="true"/>
          <p:nvPr/>
        </p:nvSpPr>
        <p:spPr>
          <a:xfrm rot="0">
            <a:off x="12021887" y="5019675"/>
            <a:ext cx="390854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Prepare GP Document</a:t>
            </a:r>
          </a:p>
        </p:txBody>
      </p:sp>
      <p:sp>
        <p:nvSpPr>
          <p:cNvPr name="TextBox 25" id="25"/>
          <p:cNvSpPr txBox="true"/>
          <p:nvPr/>
        </p:nvSpPr>
        <p:spPr>
          <a:xfrm rot="0">
            <a:off x="12021887" y="8781746"/>
            <a:ext cx="4597604" cy="1642205"/>
          </a:xfrm>
          <a:prstGeom prst="rect">
            <a:avLst/>
          </a:prstGeom>
        </p:spPr>
        <p:txBody>
          <a:bodyPr anchor="t" rtlCol="false" tIns="0" lIns="0" bIns="0" rIns="0">
            <a:spAutoFit/>
          </a:bodyPr>
          <a:lstStyle/>
          <a:p>
            <a:pPr algn="l">
              <a:lnSpc>
                <a:spcPts val="4485"/>
              </a:lnSpc>
            </a:pPr>
            <a:r>
              <a:rPr lang="en-US" sz="2638" b="true">
                <a:solidFill>
                  <a:srgbClr val="0F4662"/>
                </a:solidFill>
                <a:latin typeface="Quicksand Bold"/>
                <a:ea typeface="Quicksand Bold"/>
                <a:cs typeface="Quicksand Bold"/>
                <a:sym typeface="Quicksand Bold"/>
              </a:rPr>
              <a:t>Help in Generating data</a:t>
            </a:r>
          </a:p>
          <a:p>
            <a:pPr algn="l">
              <a:lnSpc>
                <a:spcPts val="4485"/>
              </a:lnSpc>
            </a:pPr>
            <a:r>
              <a:rPr lang="en-US" sz="2638" b="true">
                <a:solidFill>
                  <a:srgbClr val="0F4662"/>
                </a:solidFill>
                <a:latin typeface="Quicksand Bold"/>
                <a:ea typeface="Quicksand Bold"/>
                <a:cs typeface="Quicksand Bold"/>
                <a:sym typeface="Quicksand Bold"/>
              </a:rPr>
              <a:t>Quickly Fixing bugs </a:t>
            </a:r>
          </a:p>
          <a:p>
            <a:pPr algn="l" marL="0" indent="0" lvl="0">
              <a:lnSpc>
                <a:spcPts val="4485"/>
              </a:lnSpc>
            </a:pPr>
          </a:p>
        </p:txBody>
      </p:sp>
      <p:sp>
        <p:nvSpPr>
          <p:cNvPr name="TextBox 26" id="26"/>
          <p:cNvSpPr txBox="true"/>
          <p:nvPr/>
        </p:nvSpPr>
        <p:spPr>
          <a:xfrm rot="0">
            <a:off x="12234053" y="7261687"/>
            <a:ext cx="390854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Team Meetings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DAGsQ5dSQDo</dc:identifier>
  <dcterms:modified xsi:type="dcterms:W3CDTF">2011-08-01T06:04:30Z</dcterms:modified>
  <cp:revision>1</cp:revision>
  <dc:title>Online Examination System</dc:title>
</cp:coreProperties>
</file>